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8" r:id="rId1"/>
  </p:sldMasterIdLst>
  <p:notesMasterIdLst>
    <p:notesMasterId r:id="rId47"/>
  </p:notesMasterIdLst>
  <p:handoutMasterIdLst>
    <p:handoutMasterId r:id="rId48"/>
  </p:handoutMasterIdLst>
  <p:sldIdLst>
    <p:sldId id="412" r:id="rId2"/>
    <p:sldId id="371" r:id="rId3"/>
    <p:sldId id="497" r:id="rId4"/>
    <p:sldId id="483" r:id="rId5"/>
    <p:sldId id="509" r:id="rId6"/>
    <p:sldId id="484" r:id="rId7"/>
    <p:sldId id="526" r:id="rId8"/>
    <p:sldId id="527" r:id="rId9"/>
    <p:sldId id="515" r:id="rId10"/>
    <p:sldId id="530" r:id="rId11"/>
    <p:sldId id="531" r:id="rId12"/>
    <p:sldId id="494" r:id="rId13"/>
    <p:sldId id="498" r:id="rId14"/>
    <p:sldId id="485" r:id="rId15"/>
    <p:sldId id="486" r:id="rId16"/>
    <p:sldId id="499" r:id="rId17"/>
    <p:sldId id="500" r:id="rId18"/>
    <p:sldId id="510" r:id="rId19"/>
    <p:sldId id="516" r:id="rId20"/>
    <p:sldId id="524" r:id="rId21"/>
    <p:sldId id="533" r:id="rId22"/>
    <p:sldId id="489" r:id="rId23"/>
    <p:sldId id="501" r:id="rId24"/>
    <p:sldId id="512" r:id="rId25"/>
    <p:sldId id="517" r:id="rId26"/>
    <p:sldId id="502" r:id="rId27"/>
    <p:sldId id="503" r:id="rId28"/>
    <p:sldId id="513" r:id="rId29"/>
    <p:sldId id="518" r:id="rId30"/>
    <p:sldId id="534" r:id="rId31"/>
    <p:sldId id="504" r:id="rId32"/>
    <p:sldId id="507" r:id="rId33"/>
    <p:sldId id="487" r:id="rId34"/>
    <p:sldId id="514" r:id="rId35"/>
    <p:sldId id="522" r:id="rId36"/>
    <p:sldId id="529" r:id="rId37"/>
    <p:sldId id="520" r:id="rId38"/>
    <p:sldId id="521" r:id="rId39"/>
    <p:sldId id="528" r:id="rId40"/>
    <p:sldId id="519" r:id="rId41"/>
    <p:sldId id="532" r:id="rId42"/>
    <p:sldId id="493" r:id="rId43"/>
    <p:sldId id="481" r:id="rId44"/>
    <p:sldId id="477" r:id="rId45"/>
    <p:sldId id="418" r:id="rId46"/>
  </p:sldIdLst>
  <p:sldSz cx="12192000" cy="6858000"/>
  <p:notesSz cx="7315200" cy="9601200"/>
  <p:defaultTextStyle>
    <a:defPPr>
      <a:defRPr lang="en-US"/>
    </a:defPPr>
    <a:lvl1pPr algn="l" rtl="0" eaLnBrk="0" fontAlgn="base" hangingPunct="0">
      <a:spcBef>
        <a:spcPct val="0"/>
      </a:spcBef>
      <a:spcAft>
        <a:spcPct val="0"/>
      </a:spcAft>
      <a:defRPr sz="1100" b="1" kern="1200">
        <a:solidFill>
          <a:schemeClr val="bg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100" b="1" kern="1200">
        <a:solidFill>
          <a:schemeClr val="bg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100" b="1" kern="1200">
        <a:solidFill>
          <a:schemeClr val="bg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100" b="1" kern="1200">
        <a:solidFill>
          <a:schemeClr val="bg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100" b="1" kern="1200">
        <a:solidFill>
          <a:schemeClr val="bg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100" b="1" kern="1200">
        <a:solidFill>
          <a:schemeClr val="bg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100" b="1" kern="1200">
        <a:solidFill>
          <a:schemeClr val="bg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100" b="1" kern="1200">
        <a:solidFill>
          <a:schemeClr val="bg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100" b="1" kern="1200">
        <a:solidFill>
          <a:schemeClr val="bg2"/>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565B7872-6A49-413D-9F76-6D288F96D0CF}">
          <p14:sldIdLst>
            <p14:sldId id="412"/>
            <p14:sldId id="371"/>
            <p14:sldId id="497"/>
            <p14:sldId id="483"/>
            <p14:sldId id="509"/>
            <p14:sldId id="484"/>
            <p14:sldId id="526"/>
            <p14:sldId id="527"/>
            <p14:sldId id="515"/>
            <p14:sldId id="530"/>
            <p14:sldId id="531"/>
            <p14:sldId id="494"/>
            <p14:sldId id="498"/>
            <p14:sldId id="485"/>
            <p14:sldId id="486"/>
            <p14:sldId id="499"/>
            <p14:sldId id="500"/>
            <p14:sldId id="510"/>
            <p14:sldId id="516"/>
            <p14:sldId id="524"/>
            <p14:sldId id="533"/>
            <p14:sldId id="489"/>
            <p14:sldId id="501"/>
            <p14:sldId id="512"/>
            <p14:sldId id="517"/>
            <p14:sldId id="502"/>
            <p14:sldId id="503"/>
            <p14:sldId id="513"/>
            <p14:sldId id="518"/>
            <p14:sldId id="534"/>
            <p14:sldId id="504"/>
            <p14:sldId id="507"/>
            <p14:sldId id="487"/>
            <p14:sldId id="514"/>
            <p14:sldId id="522"/>
            <p14:sldId id="529"/>
            <p14:sldId id="520"/>
            <p14:sldId id="521"/>
            <p14:sldId id="528"/>
            <p14:sldId id="519"/>
            <p14:sldId id="532"/>
            <p14:sldId id="493"/>
            <p14:sldId id="481"/>
            <p14:sldId id="477"/>
            <p14:sldId id="418"/>
          </p14:sldIdLst>
        </p14:section>
      </p14:sectionLst>
    </p:ext>
    <p:ext uri="{EFAFB233-063F-42B5-8137-9DF3F51BA10A}">
      <p15:sldGuideLst xmlns:p15="http://schemas.microsoft.com/office/powerpoint/2012/main">
        <p15:guide id="1" orient="horz" pos="3024" userDrawn="1">
          <p15:clr>
            <a:srgbClr val="A4A3A4"/>
          </p15:clr>
        </p15:guide>
        <p15:guide id="2" pos="396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fall, Elizabeth (CRT)" initials="WE(" lastIdx="35" clrIdx="0">
    <p:extLst>
      <p:ext uri="{19B8F6BF-5375-455C-9EA6-DF929625EA0E}">
        <p15:presenceInfo xmlns:p15="http://schemas.microsoft.com/office/powerpoint/2012/main" userId="S-1-5-21-671366142-1315730118-1538882281-20544" providerId="AD"/>
      </p:ext>
    </p:extLst>
  </p:cmAuthor>
  <p:cmAuthor id="2" name="DRS" initials="DRS" lastIdx="12" clrIdx="1">
    <p:extLst>
      <p:ext uri="{19B8F6BF-5375-455C-9EA6-DF929625EA0E}">
        <p15:presenceInfo xmlns:p15="http://schemas.microsoft.com/office/powerpoint/2012/main" userId="DRS" providerId="None"/>
      </p:ext>
    </p:extLst>
  </p:cmAuthor>
  <p:cmAuthor id="3" name="Bass, Alyse (CRT)" initials="BA(" lastIdx="4" clrIdx="2">
    <p:extLst>
      <p:ext uri="{19B8F6BF-5375-455C-9EA6-DF929625EA0E}">
        <p15:presenceInfo xmlns:p15="http://schemas.microsoft.com/office/powerpoint/2012/main" userId="S-1-5-21-671366142-1315730118-1538882281-2116" providerId="AD"/>
      </p:ext>
    </p:extLst>
  </p:cmAuthor>
  <p:cmAuthor id="4" name="Bond, Rebecca (CRT)" initials="BR(" lastIdx="2" clrIdx="3">
    <p:extLst>
      <p:ext uri="{19B8F6BF-5375-455C-9EA6-DF929625EA0E}">
        <p15:presenceInfo xmlns:p15="http://schemas.microsoft.com/office/powerpoint/2012/main" userId="S-1-5-21-671366142-1315730118-1538882281-9841" providerId="AD"/>
      </p:ext>
    </p:extLst>
  </p:cmAuthor>
  <p:cmAuthor id="5" name="Author" initials="WU" lastIdx="6" clrIdx="4">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4688AF"/>
    <a:srgbClr val="585A38"/>
    <a:srgbClr val="9B4A27"/>
    <a:srgbClr val="6E9D95"/>
    <a:srgbClr val="6A0A11"/>
    <a:srgbClr val="024076"/>
    <a:srgbClr val="7CA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37" autoAdjust="0"/>
    <p:restoredTop sz="69079" autoAdjust="0"/>
  </p:normalViewPr>
  <p:slideViewPr>
    <p:cSldViewPr>
      <p:cViewPr varScale="1">
        <p:scale>
          <a:sx n="70" d="100"/>
          <a:sy n="70" d="100"/>
        </p:scale>
        <p:origin x="96" y="384"/>
      </p:cViewPr>
      <p:guideLst>
        <p:guide orient="horz" pos="3024"/>
        <p:guide pos="3968"/>
      </p:guideLst>
    </p:cSldViewPr>
  </p:slideViewPr>
  <p:outlineViewPr>
    <p:cViewPr>
      <p:scale>
        <a:sx n="33" d="100"/>
        <a:sy n="33" d="100"/>
      </p:scale>
      <p:origin x="0" y="-36678"/>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92" d="100"/>
          <a:sy n="92" d="100"/>
        </p:scale>
        <p:origin x="182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t" anchorCtr="0" compatLnSpc="1">
            <a:prstTxWarp prst="textNoShape">
              <a:avLst/>
            </a:prstTxWarp>
          </a:bodyPr>
          <a:lstStyle>
            <a:lvl1pPr algn="l" defTabSz="966683" eaLnBrk="1" hangingPunct="1">
              <a:spcBef>
                <a:spcPct val="0"/>
              </a:spcBef>
              <a:buClrTx/>
              <a:buFontTx/>
              <a:buNone/>
              <a:defRPr sz="1300" b="0">
                <a:solidFill>
                  <a:schemeClr val="tx1"/>
                </a:solidFill>
                <a:latin typeface="Arial Narrow"/>
                <a:ea typeface="ＭＳ Ｐゴシック" charset="0"/>
                <a:cs typeface="+mn-cs"/>
              </a:defRPr>
            </a:lvl1pPr>
          </a:lstStyle>
          <a:p>
            <a:pPr>
              <a:defRPr/>
            </a:pPr>
            <a:endParaRPr lang="en-US"/>
          </a:p>
        </p:txBody>
      </p:sp>
      <p:sp>
        <p:nvSpPr>
          <p:cNvPr id="71683" name="Rectangle 3"/>
          <p:cNvSpPr>
            <a:spLocks noGrp="1" noChangeArrowheads="1"/>
          </p:cNvSpPr>
          <p:nvPr>
            <p:ph type="dt" sz="quarter" idx="1"/>
          </p:nvPr>
        </p:nvSpPr>
        <p:spPr bwMode="auto">
          <a:xfrm>
            <a:off x="4142962" y="0"/>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t" anchorCtr="0" compatLnSpc="1">
            <a:prstTxWarp prst="textNoShape">
              <a:avLst/>
            </a:prstTxWarp>
          </a:bodyPr>
          <a:lstStyle>
            <a:lvl1pPr algn="r" defTabSz="966683" eaLnBrk="1" hangingPunct="1">
              <a:spcBef>
                <a:spcPct val="0"/>
              </a:spcBef>
              <a:buClrTx/>
              <a:buFontTx/>
              <a:buNone/>
              <a:defRPr sz="1300" b="0">
                <a:solidFill>
                  <a:schemeClr val="tx1"/>
                </a:solidFill>
                <a:latin typeface="Arial Narrow"/>
                <a:ea typeface="ＭＳ Ｐゴシック" charset="0"/>
                <a:cs typeface="+mn-cs"/>
              </a:defRPr>
            </a:lvl1pPr>
          </a:lstStyle>
          <a:p>
            <a:pPr>
              <a:defRPr/>
            </a:pPr>
            <a:endParaRPr lang="en-US"/>
          </a:p>
        </p:txBody>
      </p:sp>
      <p:sp>
        <p:nvSpPr>
          <p:cNvPr id="71684" name="Rectangle 4"/>
          <p:cNvSpPr>
            <a:spLocks noGrp="1" noChangeArrowheads="1"/>
          </p:cNvSpPr>
          <p:nvPr>
            <p:ph type="ftr" sz="quarter" idx="2"/>
          </p:nvPr>
        </p:nvSpPr>
        <p:spPr bwMode="auto">
          <a:xfrm>
            <a:off x="0" y="9119172"/>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b" anchorCtr="0" compatLnSpc="1">
            <a:prstTxWarp prst="textNoShape">
              <a:avLst/>
            </a:prstTxWarp>
          </a:bodyPr>
          <a:lstStyle>
            <a:lvl1pPr algn="l" defTabSz="966683" eaLnBrk="1" hangingPunct="1">
              <a:spcBef>
                <a:spcPct val="0"/>
              </a:spcBef>
              <a:buClrTx/>
              <a:buFontTx/>
              <a:buNone/>
              <a:defRPr sz="1300" b="0">
                <a:solidFill>
                  <a:schemeClr val="tx1"/>
                </a:solidFill>
                <a:latin typeface="Arial Narrow"/>
                <a:ea typeface="ＭＳ Ｐゴシック" charset="0"/>
                <a:cs typeface="+mn-cs"/>
              </a:defRPr>
            </a:lvl1pPr>
          </a:lstStyle>
          <a:p>
            <a:pPr>
              <a:defRPr/>
            </a:pPr>
            <a:endParaRPr lang="en-US"/>
          </a:p>
        </p:txBody>
      </p:sp>
      <p:sp>
        <p:nvSpPr>
          <p:cNvPr id="71685" name="Rectangle 5"/>
          <p:cNvSpPr>
            <a:spLocks noGrp="1" noChangeArrowheads="1"/>
          </p:cNvSpPr>
          <p:nvPr>
            <p:ph type="sldNum" sz="quarter" idx="3"/>
          </p:nvPr>
        </p:nvSpPr>
        <p:spPr bwMode="auto">
          <a:xfrm>
            <a:off x="4142962" y="9119172"/>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b" anchorCtr="0" compatLnSpc="1">
            <a:prstTxWarp prst="textNoShape">
              <a:avLst/>
            </a:prstTxWarp>
          </a:bodyPr>
          <a:lstStyle>
            <a:lvl1pPr algn="r" defTabSz="966683" eaLnBrk="1" hangingPunct="1">
              <a:spcBef>
                <a:spcPct val="0"/>
              </a:spcBef>
              <a:buClrTx/>
              <a:buFontTx/>
              <a:buNone/>
              <a:defRPr sz="1300" b="0">
                <a:solidFill>
                  <a:schemeClr val="tx1"/>
                </a:solidFill>
                <a:latin typeface="Arial Narrow" panose="020B0606020202030204" pitchFamily="34" charset="0"/>
              </a:defRPr>
            </a:lvl1pPr>
          </a:lstStyle>
          <a:p>
            <a:pPr>
              <a:defRPr/>
            </a:pPr>
            <a:fld id="{1E7E2A0B-9505-4D55-9242-7E6FA5C5AE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t" anchorCtr="0" compatLnSpc="1">
            <a:prstTxWarp prst="textNoShape">
              <a:avLst/>
            </a:prstTxWarp>
          </a:bodyPr>
          <a:lstStyle>
            <a:lvl1pPr algn="l" defTabSz="966683" eaLnBrk="1" hangingPunct="1">
              <a:spcBef>
                <a:spcPct val="0"/>
              </a:spcBef>
              <a:buClrTx/>
              <a:buFontTx/>
              <a:buNone/>
              <a:defRPr sz="1300" b="0">
                <a:solidFill>
                  <a:schemeClr val="tx1"/>
                </a:solidFill>
                <a:latin typeface="Arial Narrow"/>
                <a:ea typeface="ＭＳ Ｐゴシック" charset="0"/>
                <a:cs typeface="+mn-cs"/>
              </a:defRPr>
            </a:lvl1pPr>
          </a:lstStyle>
          <a:p>
            <a:pPr>
              <a:defRPr/>
            </a:pPr>
            <a:endParaRPr lang="en-US"/>
          </a:p>
        </p:txBody>
      </p:sp>
      <p:sp>
        <p:nvSpPr>
          <p:cNvPr id="70659" name="Rectangle 3"/>
          <p:cNvSpPr>
            <a:spLocks noGrp="1" noChangeArrowheads="1"/>
          </p:cNvSpPr>
          <p:nvPr>
            <p:ph type="dt" idx="1"/>
          </p:nvPr>
        </p:nvSpPr>
        <p:spPr bwMode="auto">
          <a:xfrm>
            <a:off x="4142962" y="0"/>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t" anchorCtr="0" compatLnSpc="1">
            <a:prstTxWarp prst="textNoShape">
              <a:avLst/>
            </a:prstTxWarp>
          </a:bodyPr>
          <a:lstStyle>
            <a:lvl1pPr algn="r" defTabSz="966683" eaLnBrk="1" hangingPunct="1">
              <a:spcBef>
                <a:spcPct val="0"/>
              </a:spcBef>
              <a:buClrTx/>
              <a:buFontTx/>
              <a:buNone/>
              <a:defRPr sz="1300" b="0">
                <a:solidFill>
                  <a:schemeClr val="tx1"/>
                </a:solidFill>
                <a:latin typeface="Arial Narrow"/>
                <a:ea typeface="ＭＳ Ｐゴシック"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732183" y="4561227"/>
            <a:ext cx="5850835" cy="43202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0662" name="Rectangle 6"/>
          <p:cNvSpPr>
            <a:spLocks noGrp="1" noChangeArrowheads="1"/>
          </p:cNvSpPr>
          <p:nvPr>
            <p:ph type="ftr" sz="quarter" idx="4"/>
          </p:nvPr>
        </p:nvSpPr>
        <p:spPr bwMode="auto">
          <a:xfrm>
            <a:off x="0" y="9119172"/>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b" anchorCtr="0" compatLnSpc="1">
            <a:prstTxWarp prst="textNoShape">
              <a:avLst/>
            </a:prstTxWarp>
          </a:bodyPr>
          <a:lstStyle>
            <a:lvl1pPr algn="l" defTabSz="966683" eaLnBrk="1" hangingPunct="1">
              <a:spcBef>
                <a:spcPct val="0"/>
              </a:spcBef>
              <a:buClrTx/>
              <a:buFontTx/>
              <a:buNone/>
              <a:defRPr sz="1300" b="0">
                <a:solidFill>
                  <a:schemeClr val="tx1"/>
                </a:solidFill>
                <a:latin typeface="Arial Narrow"/>
                <a:ea typeface="ＭＳ Ｐゴシック" charset="0"/>
                <a:cs typeface="+mn-cs"/>
              </a:defRPr>
            </a:lvl1pPr>
          </a:lstStyle>
          <a:p>
            <a:pPr>
              <a:defRPr/>
            </a:pPr>
            <a:endParaRPr lang="en-US"/>
          </a:p>
        </p:txBody>
      </p:sp>
      <p:sp>
        <p:nvSpPr>
          <p:cNvPr id="70663" name="Rectangle 7"/>
          <p:cNvSpPr>
            <a:spLocks noGrp="1" noChangeArrowheads="1"/>
          </p:cNvSpPr>
          <p:nvPr>
            <p:ph type="sldNum" sz="quarter" idx="5"/>
          </p:nvPr>
        </p:nvSpPr>
        <p:spPr bwMode="auto">
          <a:xfrm>
            <a:off x="4142962" y="9119172"/>
            <a:ext cx="3170583" cy="48038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6658" tIns="48330" rIns="96658" bIns="48330" numCol="1" anchor="b" anchorCtr="0" compatLnSpc="1">
            <a:prstTxWarp prst="textNoShape">
              <a:avLst/>
            </a:prstTxWarp>
          </a:bodyPr>
          <a:lstStyle>
            <a:lvl1pPr algn="r" defTabSz="966683" eaLnBrk="1" hangingPunct="1">
              <a:spcBef>
                <a:spcPct val="0"/>
              </a:spcBef>
              <a:buClrTx/>
              <a:buFontTx/>
              <a:buNone/>
              <a:defRPr sz="1300" b="0">
                <a:solidFill>
                  <a:schemeClr val="tx1"/>
                </a:solidFill>
                <a:latin typeface="Arial Narrow" panose="020B0606020202030204" pitchFamily="34" charset="0"/>
              </a:defRPr>
            </a:lvl1pPr>
          </a:lstStyle>
          <a:p>
            <a:pPr>
              <a:defRPr/>
            </a:pPr>
            <a:fld id="{8CD7647E-E92D-4E82-8FE9-1D9D3E2BE3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Narrow"/>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Narrow"/>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Narrow"/>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Narrow"/>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1</a:t>
            </a:fld>
            <a:endParaRPr lang="en-US" altLang="en-US"/>
          </a:p>
        </p:txBody>
      </p:sp>
    </p:spTree>
    <p:extLst>
      <p:ext uri="{BB962C8B-B14F-4D97-AF65-F5344CB8AC3E}">
        <p14:creationId xmlns:p14="http://schemas.microsoft.com/office/powerpoint/2010/main" val="378143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13</a:t>
            </a:fld>
            <a:endParaRPr lang="en-US" altLang="en-US"/>
          </a:p>
        </p:txBody>
      </p:sp>
    </p:spTree>
    <p:extLst>
      <p:ext uri="{BB962C8B-B14F-4D97-AF65-F5344CB8AC3E}">
        <p14:creationId xmlns:p14="http://schemas.microsoft.com/office/powerpoint/2010/main" val="379297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15</a:t>
            </a:fld>
            <a:endParaRPr lang="en-US" altLang="en-US"/>
          </a:p>
        </p:txBody>
      </p:sp>
    </p:spTree>
    <p:extLst>
      <p:ext uri="{BB962C8B-B14F-4D97-AF65-F5344CB8AC3E}">
        <p14:creationId xmlns:p14="http://schemas.microsoft.com/office/powerpoint/2010/main" val="228805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16</a:t>
            </a:fld>
            <a:endParaRPr lang="en-US" altLang="en-US"/>
          </a:p>
        </p:txBody>
      </p:sp>
    </p:spTree>
    <p:extLst>
      <p:ext uri="{BB962C8B-B14F-4D97-AF65-F5344CB8AC3E}">
        <p14:creationId xmlns:p14="http://schemas.microsoft.com/office/powerpoint/2010/main" val="365492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17</a:t>
            </a:fld>
            <a:endParaRPr lang="en-US" altLang="en-US"/>
          </a:p>
        </p:txBody>
      </p:sp>
    </p:spTree>
    <p:extLst>
      <p:ext uri="{BB962C8B-B14F-4D97-AF65-F5344CB8AC3E}">
        <p14:creationId xmlns:p14="http://schemas.microsoft.com/office/powerpoint/2010/main" val="36706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18</a:t>
            </a:fld>
            <a:endParaRPr lang="en-US" altLang="en-US"/>
          </a:p>
        </p:txBody>
      </p:sp>
    </p:spTree>
    <p:extLst>
      <p:ext uri="{BB962C8B-B14F-4D97-AF65-F5344CB8AC3E}">
        <p14:creationId xmlns:p14="http://schemas.microsoft.com/office/powerpoint/2010/main" val="166125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19</a:t>
            </a:fld>
            <a:endParaRPr lang="en-US" altLang="en-US"/>
          </a:p>
        </p:txBody>
      </p:sp>
    </p:spTree>
    <p:extLst>
      <p:ext uri="{BB962C8B-B14F-4D97-AF65-F5344CB8AC3E}">
        <p14:creationId xmlns:p14="http://schemas.microsoft.com/office/powerpoint/2010/main" val="235179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20</a:t>
            </a:fld>
            <a:endParaRPr lang="en-US" altLang="en-US"/>
          </a:p>
        </p:txBody>
      </p:sp>
    </p:spTree>
    <p:extLst>
      <p:ext uri="{BB962C8B-B14F-4D97-AF65-F5344CB8AC3E}">
        <p14:creationId xmlns:p14="http://schemas.microsoft.com/office/powerpoint/2010/main" val="131814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21</a:t>
            </a:fld>
            <a:endParaRPr lang="en-US" altLang="en-US"/>
          </a:p>
        </p:txBody>
      </p:sp>
    </p:spTree>
    <p:extLst>
      <p:ext uri="{BB962C8B-B14F-4D97-AF65-F5344CB8AC3E}">
        <p14:creationId xmlns:p14="http://schemas.microsoft.com/office/powerpoint/2010/main" val="286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22</a:t>
            </a:fld>
            <a:endParaRPr lang="en-US" altLang="en-US"/>
          </a:p>
        </p:txBody>
      </p:sp>
    </p:spTree>
    <p:extLst>
      <p:ext uri="{BB962C8B-B14F-4D97-AF65-F5344CB8AC3E}">
        <p14:creationId xmlns:p14="http://schemas.microsoft.com/office/powerpoint/2010/main" val="159706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23</a:t>
            </a:fld>
            <a:endParaRPr lang="en-US" altLang="en-US"/>
          </a:p>
        </p:txBody>
      </p:sp>
    </p:spTree>
    <p:extLst>
      <p:ext uri="{BB962C8B-B14F-4D97-AF65-F5344CB8AC3E}">
        <p14:creationId xmlns:p14="http://schemas.microsoft.com/office/powerpoint/2010/main" val="148156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57200" y="719138"/>
            <a:ext cx="6400800" cy="3600450"/>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Narrow" panose="020B0606020202030204" pitchFamily="34"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3">
              <a:defRPr sz="1100" b="1">
                <a:solidFill>
                  <a:schemeClr val="bg2"/>
                </a:solidFill>
                <a:latin typeface="Arial" panose="020B0604020202020204" pitchFamily="34" charset="0"/>
                <a:ea typeface="MS PGothic" panose="020B0600070205080204" pitchFamily="34" charset="-128"/>
              </a:defRPr>
            </a:lvl1pPr>
            <a:lvl2pPr marL="770711" indent="-296427" defTabSz="966683">
              <a:defRPr sz="1100" b="1">
                <a:solidFill>
                  <a:schemeClr val="bg2"/>
                </a:solidFill>
                <a:latin typeface="Arial" panose="020B0604020202020204" pitchFamily="34" charset="0"/>
                <a:ea typeface="MS PGothic" panose="020B0600070205080204" pitchFamily="34" charset="-128"/>
              </a:defRPr>
            </a:lvl2pPr>
            <a:lvl3pPr marL="1185710" indent="-237142" defTabSz="966683">
              <a:defRPr sz="1100" b="1">
                <a:solidFill>
                  <a:schemeClr val="bg2"/>
                </a:solidFill>
                <a:latin typeface="Arial" panose="020B0604020202020204" pitchFamily="34" charset="0"/>
                <a:ea typeface="MS PGothic" panose="020B0600070205080204" pitchFamily="34" charset="-128"/>
              </a:defRPr>
            </a:lvl3pPr>
            <a:lvl4pPr marL="1659994" indent="-237142" defTabSz="966683">
              <a:defRPr sz="1100" b="1">
                <a:solidFill>
                  <a:schemeClr val="bg2"/>
                </a:solidFill>
                <a:latin typeface="Arial" panose="020B0604020202020204" pitchFamily="34" charset="0"/>
                <a:ea typeface="MS PGothic" panose="020B0600070205080204" pitchFamily="34" charset="-128"/>
              </a:defRPr>
            </a:lvl4pPr>
            <a:lvl5pPr marL="2134277" indent="-237142" defTabSz="966683">
              <a:defRPr sz="1100" b="1">
                <a:solidFill>
                  <a:schemeClr val="bg2"/>
                </a:solidFill>
                <a:latin typeface="Arial" panose="020B0604020202020204" pitchFamily="34" charset="0"/>
                <a:ea typeface="MS PGothic" panose="020B0600070205080204" pitchFamily="34" charset="-128"/>
              </a:defRPr>
            </a:lvl5pPr>
            <a:lvl6pPr marL="2608561"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3082845"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557128"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4031413"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2DF21B89-5D4C-4EBF-9AF5-F6FB244689DB}" type="slidenum">
              <a:rPr lang="en-US" altLang="en-US" sz="1300" b="0">
                <a:solidFill>
                  <a:schemeClr val="tx1"/>
                </a:solidFill>
                <a:latin typeface="Arial Narrow" panose="020B0606020202030204" pitchFamily="34" charset="0"/>
              </a:rPr>
              <a:pPr/>
              <a:t>2</a:t>
            </a:fld>
            <a:endParaRPr lang="en-US" altLang="en-US" sz="1300" b="0">
              <a:solidFill>
                <a:schemeClr val="tx1"/>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24</a:t>
            </a:fld>
            <a:endParaRPr lang="en-US" altLang="en-US"/>
          </a:p>
        </p:txBody>
      </p:sp>
    </p:spTree>
    <p:extLst>
      <p:ext uri="{BB962C8B-B14F-4D97-AF65-F5344CB8AC3E}">
        <p14:creationId xmlns:p14="http://schemas.microsoft.com/office/powerpoint/2010/main" val="2346289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25</a:t>
            </a:fld>
            <a:endParaRPr lang="en-US" altLang="en-US"/>
          </a:p>
        </p:txBody>
      </p:sp>
    </p:spTree>
    <p:extLst>
      <p:ext uri="{BB962C8B-B14F-4D97-AF65-F5344CB8AC3E}">
        <p14:creationId xmlns:p14="http://schemas.microsoft.com/office/powerpoint/2010/main" val="209263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26</a:t>
            </a:fld>
            <a:endParaRPr lang="en-US" altLang="en-US"/>
          </a:p>
        </p:txBody>
      </p:sp>
    </p:spTree>
    <p:extLst>
      <p:ext uri="{BB962C8B-B14F-4D97-AF65-F5344CB8AC3E}">
        <p14:creationId xmlns:p14="http://schemas.microsoft.com/office/powerpoint/2010/main" val="116122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27</a:t>
            </a:fld>
            <a:endParaRPr lang="en-US" altLang="en-US"/>
          </a:p>
        </p:txBody>
      </p:sp>
    </p:spTree>
    <p:extLst>
      <p:ext uri="{BB962C8B-B14F-4D97-AF65-F5344CB8AC3E}">
        <p14:creationId xmlns:p14="http://schemas.microsoft.com/office/powerpoint/2010/main" val="142637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28</a:t>
            </a:fld>
            <a:endParaRPr lang="en-US" altLang="en-US"/>
          </a:p>
        </p:txBody>
      </p:sp>
    </p:spTree>
    <p:extLst>
      <p:ext uri="{BB962C8B-B14F-4D97-AF65-F5344CB8AC3E}">
        <p14:creationId xmlns:p14="http://schemas.microsoft.com/office/powerpoint/2010/main" val="93539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29</a:t>
            </a:fld>
            <a:endParaRPr lang="en-US" altLang="en-US"/>
          </a:p>
        </p:txBody>
      </p:sp>
    </p:spTree>
    <p:extLst>
      <p:ext uri="{BB962C8B-B14F-4D97-AF65-F5344CB8AC3E}">
        <p14:creationId xmlns:p14="http://schemas.microsoft.com/office/powerpoint/2010/main" val="67457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30</a:t>
            </a:fld>
            <a:endParaRPr lang="en-US" altLang="en-US"/>
          </a:p>
        </p:txBody>
      </p:sp>
    </p:spTree>
    <p:extLst>
      <p:ext uri="{BB962C8B-B14F-4D97-AF65-F5344CB8AC3E}">
        <p14:creationId xmlns:p14="http://schemas.microsoft.com/office/powerpoint/2010/main" val="353780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31</a:t>
            </a:fld>
            <a:endParaRPr lang="en-US" altLang="en-US"/>
          </a:p>
        </p:txBody>
      </p:sp>
    </p:spTree>
    <p:extLst>
      <p:ext uri="{BB962C8B-B14F-4D97-AF65-F5344CB8AC3E}">
        <p14:creationId xmlns:p14="http://schemas.microsoft.com/office/powerpoint/2010/main" val="3023060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33</a:t>
            </a:fld>
            <a:endParaRPr lang="en-US" altLang="en-US"/>
          </a:p>
        </p:txBody>
      </p:sp>
    </p:spTree>
    <p:extLst>
      <p:ext uri="{BB962C8B-B14F-4D97-AF65-F5344CB8AC3E}">
        <p14:creationId xmlns:p14="http://schemas.microsoft.com/office/powerpoint/2010/main" val="2716209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34</a:t>
            </a:fld>
            <a:endParaRPr lang="en-US" altLang="en-US"/>
          </a:p>
        </p:txBody>
      </p:sp>
    </p:spTree>
    <p:extLst>
      <p:ext uri="{BB962C8B-B14F-4D97-AF65-F5344CB8AC3E}">
        <p14:creationId xmlns:p14="http://schemas.microsoft.com/office/powerpoint/2010/main" val="18761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a:t>
            </a:fld>
            <a:endParaRPr lang="en-US" altLang="en-US"/>
          </a:p>
        </p:txBody>
      </p:sp>
    </p:spTree>
    <p:extLst>
      <p:ext uri="{BB962C8B-B14F-4D97-AF65-F5344CB8AC3E}">
        <p14:creationId xmlns:p14="http://schemas.microsoft.com/office/powerpoint/2010/main" val="186783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37</a:t>
            </a:fld>
            <a:endParaRPr lang="en-US" altLang="en-US"/>
          </a:p>
        </p:txBody>
      </p:sp>
    </p:spTree>
    <p:extLst>
      <p:ext uri="{BB962C8B-B14F-4D97-AF65-F5344CB8AC3E}">
        <p14:creationId xmlns:p14="http://schemas.microsoft.com/office/powerpoint/2010/main" val="738074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endParaRPr lang="en-US"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38</a:t>
            </a:fld>
            <a:endParaRPr lang="en-US" altLang="en-US"/>
          </a:p>
        </p:txBody>
      </p:sp>
    </p:spTree>
    <p:extLst>
      <p:ext uri="{BB962C8B-B14F-4D97-AF65-F5344CB8AC3E}">
        <p14:creationId xmlns:p14="http://schemas.microsoft.com/office/powerpoint/2010/main" val="76520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39</a:t>
            </a:fld>
            <a:endParaRPr lang="en-US" altLang="en-US"/>
          </a:p>
        </p:txBody>
      </p:sp>
    </p:spTree>
    <p:extLst>
      <p:ext uri="{BB962C8B-B14F-4D97-AF65-F5344CB8AC3E}">
        <p14:creationId xmlns:p14="http://schemas.microsoft.com/office/powerpoint/2010/main" val="2922767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40</a:t>
            </a:fld>
            <a:endParaRPr lang="en-US" altLang="en-US"/>
          </a:p>
        </p:txBody>
      </p:sp>
    </p:spTree>
    <p:extLst>
      <p:ext uri="{BB962C8B-B14F-4D97-AF65-F5344CB8AC3E}">
        <p14:creationId xmlns:p14="http://schemas.microsoft.com/office/powerpoint/2010/main" val="289406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41</a:t>
            </a:fld>
            <a:endParaRPr lang="en-US" altLang="en-US"/>
          </a:p>
        </p:txBody>
      </p:sp>
    </p:spTree>
    <p:extLst>
      <p:ext uri="{BB962C8B-B14F-4D97-AF65-F5344CB8AC3E}">
        <p14:creationId xmlns:p14="http://schemas.microsoft.com/office/powerpoint/2010/main" val="171441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42</a:t>
            </a:fld>
            <a:endParaRPr lang="en-US" altLang="en-US"/>
          </a:p>
        </p:txBody>
      </p:sp>
    </p:spTree>
    <p:extLst>
      <p:ext uri="{BB962C8B-B14F-4D97-AF65-F5344CB8AC3E}">
        <p14:creationId xmlns:p14="http://schemas.microsoft.com/office/powerpoint/2010/main" val="697112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68313" y="723900"/>
            <a:ext cx="6442075" cy="3624263"/>
          </a:xfrm>
          <a:ln/>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sz="3300" dirty="0"/>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890">
              <a:defRPr sz="1100" b="1">
                <a:solidFill>
                  <a:schemeClr val="bg2"/>
                </a:solidFill>
                <a:latin typeface="Arial" panose="020B0604020202020204" pitchFamily="34" charset="0"/>
                <a:ea typeface="MS PGothic" panose="020B0600070205080204" pitchFamily="34" charset="-128"/>
              </a:defRPr>
            </a:lvl1pPr>
            <a:lvl2pPr marL="776457" indent="-298637" defTabSz="973890">
              <a:defRPr sz="1100" b="1">
                <a:solidFill>
                  <a:schemeClr val="bg2"/>
                </a:solidFill>
                <a:latin typeface="Arial" panose="020B0604020202020204" pitchFamily="34" charset="0"/>
                <a:ea typeface="MS PGothic" panose="020B0600070205080204" pitchFamily="34" charset="-128"/>
              </a:defRPr>
            </a:lvl2pPr>
            <a:lvl3pPr marL="1194549" indent="-238910" defTabSz="973890">
              <a:defRPr sz="1100" b="1">
                <a:solidFill>
                  <a:schemeClr val="bg2"/>
                </a:solidFill>
                <a:latin typeface="Arial" panose="020B0604020202020204" pitchFamily="34" charset="0"/>
                <a:ea typeface="MS PGothic" panose="020B0600070205080204" pitchFamily="34" charset="-128"/>
              </a:defRPr>
            </a:lvl3pPr>
            <a:lvl4pPr marL="1672369" indent="-238910" defTabSz="973890">
              <a:defRPr sz="1100" b="1">
                <a:solidFill>
                  <a:schemeClr val="bg2"/>
                </a:solidFill>
                <a:latin typeface="Arial" panose="020B0604020202020204" pitchFamily="34" charset="0"/>
                <a:ea typeface="MS PGothic" panose="020B0600070205080204" pitchFamily="34" charset="-128"/>
              </a:defRPr>
            </a:lvl4pPr>
            <a:lvl5pPr marL="2150189" indent="-238910" defTabSz="973890">
              <a:defRPr sz="1100" b="1">
                <a:solidFill>
                  <a:schemeClr val="bg2"/>
                </a:solidFill>
                <a:latin typeface="Arial" panose="020B0604020202020204" pitchFamily="34" charset="0"/>
                <a:ea typeface="MS PGothic" panose="020B0600070205080204" pitchFamily="34" charset="-128"/>
              </a:defRPr>
            </a:lvl5pPr>
            <a:lvl6pPr marL="2628008" indent="-238910" defTabSz="973890"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3105828" indent="-238910" defTabSz="973890"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583648" indent="-238910" defTabSz="973890"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4061468" indent="-238910" defTabSz="973890"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13189E45-83B5-44BB-A9AF-CA7593BE0C5D}" type="slidenum">
              <a:rPr lang="en-US" altLang="en-US" sz="1300" b="0">
                <a:solidFill>
                  <a:schemeClr val="tx1"/>
                </a:solidFill>
                <a:latin typeface="Arial Narrow" panose="020B0606020202030204" pitchFamily="34" charset="0"/>
              </a:rPr>
              <a:pPr/>
              <a:t>43</a:t>
            </a:fld>
            <a:endParaRPr lang="en-US" altLang="en-US" sz="1300" b="0">
              <a:solidFill>
                <a:schemeClr val="tx1"/>
              </a:solidFill>
              <a:latin typeface="Arial Narrow" panose="020B0606020202030204" pitchFamily="34" charset="0"/>
            </a:endParaRPr>
          </a:p>
        </p:txBody>
      </p:sp>
    </p:spTree>
    <p:extLst>
      <p:ext uri="{BB962C8B-B14F-4D97-AF65-F5344CB8AC3E}">
        <p14:creationId xmlns:p14="http://schemas.microsoft.com/office/powerpoint/2010/main" val="510104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57200" y="719138"/>
            <a:ext cx="6400800" cy="3600450"/>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Narrow" panose="020B0606020202030204" pitchFamily="34" charset="0"/>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83">
              <a:defRPr sz="1100" b="1">
                <a:solidFill>
                  <a:schemeClr val="bg2"/>
                </a:solidFill>
                <a:latin typeface="Arial" panose="020B0604020202020204" pitchFamily="34" charset="0"/>
                <a:ea typeface="MS PGothic" panose="020B0600070205080204" pitchFamily="34" charset="-128"/>
              </a:defRPr>
            </a:lvl1pPr>
            <a:lvl2pPr marL="770711" indent="-296427" defTabSz="966683">
              <a:defRPr sz="1100" b="1">
                <a:solidFill>
                  <a:schemeClr val="bg2"/>
                </a:solidFill>
                <a:latin typeface="Arial" panose="020B0604020202020204" pitchFamily="34" charset="0"/>
                <a:ea typeface="MS PGothic" panose="020B0600070205080204" pitchFamily="34" charset="-128"/>
              </a:defRPr>
            </a:lvl2pPr>
            <a:lvl3pPr marL="1185710" indent="-237142" defTabSz="966683">
              <a:defRPr sz="1100" b="1">
                <a:solidFill>
                  <a:schemeClr val="bg2"/>
                </a:solidFill>
                <a:latin typeface="Arial" panose="020B0604020202020204" pitchFamily="34" charset="0"/>
                <a:ea typeface="MS PGothic" panose="020B0600070205080204" pitchFamily="34" charset="-128"/>
              </a:defRPr>
            </a:lvl3pPr>
            <a:lvl4pPr marL="1659994" indent="-237142" defTabSz="966683">
              <a:defRPr sz="1100" b="1">
                <a:solidFill>
                  <a:schemeClr val="bg2"/>
                </a:solidFill>
                <a:latin typeface="Arial" panose="020B0604020202020204" pitchFamily="34" charset="0"/>
                <a:ea typeface="MS PGothic" panose="020B0600070205080204" pitchFamily="34" charset="-128"/>
              </a:defRPr>
            </a:lvl4pPr>
            <a:lvl5pPr marL="2134277" indent="-237142" defTabSz="966683">
              <a:defRPr sz="1100" b="1">
                <a:solidFill>
                  <a:schemeClr val="bg2"/>
                </a:solidFill>
                <a:latin typeface="Arial" panose="020B0604020202020204" pitchFamily="34" charset="0"/>
                <a:ea typeface="MS PGothic" panose="020B0600070205080204" pitchFamily="34" charset="-128"/>
              </a:defRPr>
            </a:lvl5pPr>
            <a:lvl6pPr marL="2608561"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3082845"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557128"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4031413" indent="-237142" defTabSz="96668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CC45BEA8-A06B-4A67-9919-2838DC9874B0}" type="slidenum">
              <a:rPr lang="en-US" altLang="en-US" sz="1300" b="0">
                <a:solidFill>
                  <a:schemeClr val="tx1"/>
                </a:solidFill>
                <a:latin typeface="Arial Narrow" panose="020B0606020202030204" pitchFamily="34" charset="0"/>
              </a:rPr>
              <a:pPr/>
              <a:t>44</a:t>
            </a:fld>
            <a:endParaRPr lang="en-US" altLang="en-US" sz="1300" b="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4533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45</a:t>
            </a:fld>
            <a:endParaRPr lang="en-US" altLang="en-US"/>
          </a:p>
        </p:txBody>
      </p:sp>
    </p:spTree>
    <p:extLst>
      <p:ext uri="{BB962C8B-B14F-4D97-AF65-F5344CB8AC3E}">
        <p14:creationId xmlns:p14="http://schemas.microsoft.com/office/powerpoint/2010/main" val="154767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solidFill>
                <a:srgbClr val="FFFF00"/>
              </a:solidFill>
            </a:endParaRPr>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4</a:t>
            </a:fld>
            <a:endParaRPr lang="en-US" altLang="en-US"/>
          </a:p>
        </p:txBody>
      </p:sp>
    </p:spTree>
    <p:extLst>
      <p:ext uri="{BB962C8B-B14F-4D97-AF65-F5344CB8AC3E}">
        <p14:creationId xmlns:p14="http://schemas.microsoft.com/office/powerpoint/2010/main" val="44592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5</a:t>
            </a:fld>
            <a:endParaRPr lang="en-US" altLang="en-US"/>
          </a:p>
        </p:txBody>
      </p:sp>
    </p:spTree>
    <p:extLst>
      <p:ext uri="{BB962C8B-B14F-4D97-AF65-F5344CB8AC3E}">
        <p14:creationId xmlns:p14="http://schemas.microsoft.com/office/powerpoint/2010/main" val="40282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6</a:t>
            </a:fld>
            <a:endParaRPr lang="en-US" altLang="en-US"/>
          </a:p>
        </p:txBody>
      </p:sp>
    </p:spTree>
    <p:extLst>
      <p:ext uri="{BB962C8B-B14F-4D97-AF65-F5344CB8AC3E}">
        <p14:creationId xmlns:p14="http://schemas.microsoft.com/office/powerpoint/2010/main" val="88013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9</a:t>
            </a:fld>
            <a:endParaRPr lang="en-US" altLang="en-US"/>
          </a:p>
        </p:txBody>
      </p:sp>
    </p:spTree>
    <p:extLst>
      <p:ext uri="{BB962C8B-B14F-4D97-AF65-F5344CB8AC3E}">
        <p14:creationId xmlns:p14="http://schemas.microsoft.com/office/powerpoint/2010/main" val="171842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D7647E-E92D-4E82-8FE9-1D9D3E2BE3F3}" type="slidenum">
              <a:rPr lang="en-US" altLang="en-US" smtClean="0"/>
              <a:pPr>
                <a:defRPr/>
              </a:pPr>
              <a:t>11</a:t>
            </a:fld>
            <a:endParaRPr lang="en-US" altLang="en-US"/>
          </a:p>
        </p:txBody>
      </p:sp>
    </p:spTree>
    <p:extLst>
      <p:ext uri="{BB962C8B-B14F-4D97-AF65-F5344CB8AC3E}">
        <p14:creationId xmlns:p14="http://schemas.microsoft.com/office/powerpoint/2010/main" val="336168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D7647E-E92D-4E82-8FE9-1D9D3E2BE3F3}" type="slidenum">
              <a:rPr lang="en-US" altLang="en-US" smtClean="0"/>
              <a:pPr>
                <a:defRPr/>
              </a:pPr>
              <a:t>12</a:t>
            </a:fld>
            <a:endParaRPr lang="en-US" altLang="en-US"/>
          </a:p>
        </p:txBody>
      </p:sp>
    </p:spTree>
    <p:extLst>
      <p:ext uri="{BB962C8B-B14F-4D97-AF65-F5344CB8AC3E}">
        <p14:creationId xmlns:p14="http://schemas.microsoft.com/office/powerpoint/2010/main" val="42475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25000"/>
          </a:schemeClr>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38" baseline="0">
                <a:solidFill>
                  <a:schemeClr val="accent4">
                    <a:lumMod val="20000"/>
                    <a:lumOff val="8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400" cap="none" spc="150" baseline="0">
                <a:solidFill>
                  <a:schemeClr val="accent4">
                    <a:lumMod val="20000"/>
                    <a:lumOff val="80000"/>
                  </a:schemeClr>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15588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176615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216809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689600" y="6462713"/>
            <a:ext cx="6400800" cy="292100"/>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r">
              <a:spcBef>
                <a:spcPct val="20000"/>
              </a:spcBef>
              <a:buClr>
                <a:srgbClr val="024998"/>
              </a:buClr>
              <a:buFont typeface="Wingdings" charset="0"/>
              <a:buNone/>
              <a:defRPr/>
            </a:pPr>
            <a:r>
              <a:rPr lang="en-US" sz="1300" dirty="0">
                <a:solidFill>
                  <a:srgbClr val="57585A"/>
                </a:solidFill>
              </a:rPr>
              <a:t> #Rx Summit     www.NationalRxDrugAbuseSummit.org</a:t>
            </a:r>
          </a:p>
        </p:txBody>
      </p:sp>
      <p:sp>
        <p:nvSpPr>
          <p:cNvPr id="8" name="SmartArt Placeholder 7"/>
          <p:cNvSpPr>
            <a:spLocks noGrp="1"/>
          </p:cNvSpPr>
          <p:nvPr>
            <p:ph type="dgm" sz="quarter" idx="10"/>
          </p:nvPr>
        </p:nvSpPr>
        <p:spPr>
          <a:xfrm>
            <a:off x="816864" y="1371600"/>
            <a:ext cx="11582400" cy="4876800"/>
          </a:xfrm>
        </p:spPr>
        <p:txBody>
          <a:bodyPr/>
          <a:lstStyle/>
          <a:p>
            <a:pPr lvl="0"/>
            <a:endParaRPr lang="en-US" noProof="0" dirty="0"/>
          </a:p>
        </p:txBody>
      </p:sp>
      <p:sp>
        <p:nvSpPr>
          <p:cNvPr id="3" name="Rectangle 3"/>
          <p:cNvSpPr>
            <a:spLocks noGrp="1" noChangeArrowheads="1"/>
          </p:cNvSpPr>
          <p:nvPr>
            <p:ph type="title"/>
          </p:nvPr>
        </p:nvSpPr>
        <p:spPr bwMode="auto">
          <a:xfrm>
            <a:off x="609600" y="228600"/>
            <a:ext cx="10261600" cy="838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US" dirty="0"/>
              <a:t>Click to edit Master title style</a:t>
            </a:r>
          </a:p>
        </p:txBody>
      </p:sp>
    </p:spTree>
    <p:extLst>
      <p:ext uri="{BB962C8B-B14F-4D97-AF65-F5344CB8AC3E}">
        <p14:creationId xmlns:p14="http://schemas.microsoft.com/office/powerpoint/2010/main" val="11009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689600" y="6462713"/>
            <a:ext cx="6400800" cy="292100"/>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r">
              <a:spcBef>
                <a:spcPct val="20000"/>
              </a:spcBef>
              <a:buClr>
                <a:srgbClr val="024998"/>
              </a:buClr>
              <a:buFont typeface="Wingdings" charset="0"/>
              <a:buNone/>
              <a:defRPr/>
            </a:pPr>
            <a:r>
              <a:rPr lang="en-US" sz="1300" dirty="0">
                <a:solidFill>
                  <a:srgbClr val="57585A"/>
                </a:solidFill>
              </a:rPr>
              <a:t> #Rx Summit     www.NationalRxDrugAbuseSummit.org</a:t>
            </a:r>
          </a:p>
        </p:txBody>
      </p:sp>
      <p:sp>
        <p:nvSpPr>
          <p:cNvPr id="6" name="Title 1"/>
          <p:cNvSpPr>
            <a:spLocks noGrp="1"/>
          </p:cNvSpPr>
          <p:nvPr>
            <p:ph type="title"/>
          </p:nvPr>
        </p:nvSpPr>
        <p:spPr>
          <a:xfrm>
            <a:off x="609600" y="228600"/>
            <a:ext cx="10261600" cy="838200"/>
          </a:xfrm>
        </p:spPr>
        <p:txBody>
          <a:bodyPr/>
          <a:lstStyle>
            <a:lvl1pPr>
              <a:defRPr b="1" i="0">
                <a:solidFill>
                  <a:srgbClr val="000000"/>
                </a:solidFill>
                <a:latin typeface="+mn-lt"/>
                <a:cs typeface="Times New Roman"/>
              </a:defRPr>
            </a:lvl1pPr>
          </a:lstStyle>
          <a:p>
            <a:r>
              <a:rPr lang="en-US" dirty="0"/>
              <a:t>Click to edit Master title style</a:t>
            </a:r>
          </a:p>
        </p:txBody>
      </p:sp>
      <p:sp>
        <p:nvSpPr>
          <p:cNvPr id="7" name="Content Placeholder 2"/>
          <p:cNvSpPr>
            <a:spLocks noGrp="1"/>
          </p:cNvSpPr>
          <p:nvPr>
            <p:ph idx="11"/>
          </p:nvPr>
        </p:nvSpPr>
        <p:spPr>
          <a:xfrm>
            <a:off x="914400" y="1219200"/>
            <a:ext cx="5486400" cy="5029200"/>
          </a:xfrm>
        </p:spPr>
        <p:txBody>
          <a:bodyPr/>
          <a:lstStyle>
            <a:lvl1pPr>
              <a:buClr>
                <a:srgbClr val="6E9D95"/>
              </a:buClr>
              <a:defRPr/>
            </a:lvl1pPr>
            <a:lvl2pPr>
              <a:buClr>
                <a:srgbClr val="6E9D95"/>
              </a:buClr>
              <a:defRPr/>
            </a:lvl2pPr>
            <a:lvl3pPr>
              <a:buClr>
                <a:srgbClr val="6E9D95"/>
              </a:buClr>
              <a:defRPr/>
            </a:lvl3pPr>
            <a:lvl4pPr>
              <a:buClr>
                <a:srgbClr val="6E9D95"/>
              </a:buClr>
              <a:defRPr/>
            </a:lvl4pPr>
            <a:lvl5pPr>
              <a:buClr>
                <a:srgbClr val="6E9D9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6197600" y="1219200"/>
            <a:ext cx="5486400" cy="5029200"/>
          </a:xfrm>
        </p:spPr>
        <p:txBody>
          <a:bodyPr/>
          <a:lstStyle>
            <a:lvl1pPr>
              <a:buClr>
                <a:srgbClr val="6E9D95"/>
              </a:buClr>
              <a:defRPr/>
            </a:lvl1pPr>
            <a:lvl2pPr>
              <a:buClr>
                <a:srgbClr val="6E9D95"/>
              </a:buClr>
              <a:defRPr/>
            </a:lvl2pPr>
            <a:lvl3pPr>
              <a:buClr>
                <a:srgbClr val="6E9D95"/>
              </a:buClr>
              <a:defRPr/>
            </a:lvl3pPr>
            <a:lvl4pPr>
              <a:buClr>
                <a:srgbClr val="6E9D95"/>
              </a:buClr>
              <a:defRPr/>
            </a:lvl4pPr>
            <a:lvl5pPr>
              <a:buClr>
                <a:srgbClr val="6E9D9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8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689600" y="6462713"/>
            <a:ext cx="6400800" cy="292100"/>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r">
              <a:spcBef>
                <a:spcPct val="20000"/>
              </a:spcBef>
              <a:buClr>
                <a:srgbClr val="024998"/>
              </a:buClr>
              <a:buFont typeface="Wingdings" charset="0"/>
              <a:buNone/>
              <a:defRPr/>
            </a:pPr>
            <a:r>
              <a:rPr lang="en-US" sz="1300" dirty="0">
                <a:solidFill>
                  <a:srgbClr val="57585A"/>
                </a:solidFill>
              </a:rPr>
              <a:t> #Rx Summit     www.NationalRxDrugAbuseSummit.org</a:t>
            </a:r>
          </a:p>
        </p:txBody>
      </p:sp>
      <p:sp>
        <p:nvSpPr>
          <p:cNvPr id="3" name="Title 1"/>
          <p:cNvSpPr>
            <a:spLocks noGrp="1"/>
          </p:cNvSpPr>
          <p:nvPr>
            <p:ph type="title"/>
          </p:nvPr>
        </p:nvSpPr>
        <p:spPr>
          <a:xfrm>
            <a:off x="609600" y="228600"/>
            <a:ext cx="10261600" cy="838200"/>
          </a:xfrm>
        </p:spPr>
        <p:txBody>
          <a:bodyPr/>
          <a:lstStyle>
            <a:lvl1pPr>
              <a:defRPr b="1" i="0">
                <a:solidFill>
                  <a:srgbClr val="000000"/>
                </a:solidFill>
                <a:latin typeface="+mn-lt"/>
                <a:cs typeface="Times New Roman"/>
              </a:defRPr>
            </a:lvl1pPr>
          </a:lstStyle>
          <a:p>
            <a:r>
              <a:rPr lang="en-US" dirty="0"/>
              <a:t>Click to edit Master title style</a:t>
            </a:r>
          </a:p>
        </p:txBody>
      </p:sp>
    </p:spTree>
    <p:extLst>
      <p:ext uri="{BB962C8B-B14F-4D97-AF65-F5344CB8AC3E}">
        <p14:creationId xmlns:p14="http://schemas.microsoft.com/office/powerpoint/2010/main" val="362974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689600" y="6462713"/>
            <a:ext cx="6400800" cy="292100"/>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r">
              <a:spcBef>
                <a:spcPct val="20000"/>
              </a:spcBef>
              <a:buClr>
                <a:srgbClr val="024998"/>
              </a:buClr>
              <a:buFont typeface="Wingdings" charset="0"/>
              <a:buNone/>
              <a:defRPr/>
            </a:pPr>
            <a:r>
              <a:rPr lang="en-US" sz="1300" dirty="0">
                <a:solidFill>
                  <a:srgbClr val="57585A"/>
                </a:solidFill>
              </a:rPr>
              <a:t> #Rx Summit     www.NationalRxDrugAbuseSummit.org</a:t>
            </a:r>
          </a:p>
        </p:txBody>
      </p:sp>
      <p:sp>
        <p:nvSpPr>
          <p:cNvPr id="3" name="Chart Placeholder 2"/>
          <p:cNvSpPr>
            <a:spLocks noGrp="1"/>
          </p:cNvSpPr>
          <p:nvPr>
            <p:ph type="chart" idx="1"/>
          </p:nvPr>
        </p:nvSpPr>
        <p:spPr>
          <a:xfrm>
            <a:off x="816864" y="1066800"/>
            <a:ext cx="10968736" cy="4953000"/>
          </a:xfrm>
        </p:spPr>
        <p:txBody>
          <a:bodyPr/>
          <a:lstStyle>
            <a:lvl1pPr>
              <a:buClr>
                <a:srgbClr val="6E9D95"/>
              </a:buClr>
              <a:defRPr/>
            </a:lvl1pPr>
          </a:lstStyle>
          <a:p>
            <a:pPr lvl="0"/>
            <a:endParaRPr lang="en-US" noProof="0"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88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oke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0" y="5943600"/>
            <a:ext cx="12192000" cy="769938"/>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ctr">
              <a:spcBef>
                <a:spcPct val="20000"/>
              </a:spcBef>
              <a:buClr>
                <a:srgbClr val="024998"/>
              </a:buClr>
              <a:buFont typeface="Wingdings" charset="0"/>
              <a:buNone/>
              <a:defRPr/>
            </a:pPr>
            <a:r>
              <a:rPr lang="en-US" sz="2000" dirty="0">
                <a:solidFill>
                  <a:srgbClr val="6E9D95"/>
                </a:solidFill>
              </a:rPr>
              <a:t>#</a:t>
            </a:r>
            <a:r>
              <a:rPr lang="en-US" sz="2000" dirty="0" err="1">
                <a:solidFill>
                  <a:srgbClr val="6E9D95"/>
                </a:solidFill>
              </a:rPr>
              <a:t>RxSummit</a:t>
            </a:r>
            <a:endParaRPr lang="en-US" sz="2000" dirty="0">
              <a:solidFill>
                <a:srgbClr val="6E9D95"/>
              </a:solidFill>
            </a:endParaRPr>
          </a:p>
          <a:p>
            <a:pPr algn="ctr">
              <a:spcBef>
                <a:spcPct val="20000"/>
              </a:spcBef>
              <a:buClr>
                <a:srgbClr val="024998"/>
              </a:buClr>
              <a:buFont typeface="Wingdings" charset="0"/>
              <a:buNone/>
              <a:defRPr/>
            </a:pPr>
            <a:r>
              <a:rPr lang="en-US" sz="2000" dirty="0">
                <a:solidFill>
                  <a:srgbClr val="6E9D95"/>
                </a:solidFill>
              </a:rPr>
              <a:t>www.NationalRxDrugAbuseSummit.org</a:t>
            </a:r>
          </a:p>
        </p:txBody>
      </p:sp>
    </p:spTree>
    <p:extLst>
      <p:ext uri="{BB962C8B-B14F-4D97-AF65-F5344CB8AC3E}">
        <p14:creationId xmlns:p14="http://schemas.microsoft.com/office/powerpoint/2010/main" val="296144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641600" y="3886203"/>
            <a:ext cx="7112000" cy="1077913"/>
          </a:xfrm>
          <a:prstGeom prst="rect">
            <a:avLst/>
          </a:prstGeom>
          <a:noFill/>
          <a:ln>
            <a:noFill/>
          </a:ln>
          <a:extLst>
            <a:ext uri="{909E8E84-426E-40dd-AFC4-6F175D3DCCD1}"/>
            <a:ext uri="{91240B29-F687-4f45-9708-019B960494DF}"/>
          </a:extLst>
        </p:spPr>
        <p:txBody>
          <a:bodyPr lIns="0" tIns="0" rIns="0" bIns="0">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ctr">
              <a:buClr>
                <a:srgbClr val="024998"/>
              </a:buClr>
              <a:buFont typeface="Wingdings" charset="0"/>
              <a:buNone/>
              <a:defRPr/>
            </a:pPr>
            <a:r>
              <a:rPr lang="en-US" sz="7000" b="0" dirty="0">
                <a:solidFill>
                  <a:srgbClr val="6E9D95"/>
                </a:solidFill>
                <a:latin typeface="Arial"/>
                <a:cs typeface="Arial"/>
              </a:rPr>
              <a:t>WELCOME</a:t>
            </a:r>
          </a:p>
        </p:txBody>
      </p:sp>
      <p:sp>
        <p:nvSpPr>
          <p:cNvPr id="3" name="TextBox 2"/>
          <p:cNvSpPr txBox="1">
            <a:spLocks noChangeArrowheads="1"/>
          </p:cNvSpPr>
          <p:nvPr userDrawn="1"/>
        </p:nvSpPr>
        <p:spPr bwMode="auto">
          <a:xfrm>
            <a:off x="0" y="5943600"/>
            <a:ext cx="12192000" cy="769938"/>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ctr">
              <a:spcBef>
                <a:spcPct val="20000"/>
              </a:spcBef>
              <a:buClr>
                <a:srgbClr val="024998"/>
              </a:buClr>
              <a:buFont typeface="Wingdings" charset="0"/>
              <a:buNone/>
              <a:defRPr/>
            </a:pPr>
            <a:r>
              <a:rPr lang="en-US" sz="2000" dirty="0">
                <a:solidFill>
                  <a:srgbClr val="6E9D95"/>
                </a:solidFill>
              </a:rPr>
              <a:t>#</a:t>
            </a:r>
            <a:r>
              <a:rPr lang="en-US" sz="2000" dirty="0" err="1">
                <a:solidFill>
                  <a:srgbClr val="6E9D95"/>
                </a:solidFill>
              </a:rPr>
              <a:t>RxSummit</a:t>
            </a:r>
            <a:endParaRPr lang="en-US" sz="2000" dirty="0">
              <a:solidFill>
                <a:srgbClr val="6E9D95"/>
              </a:solidFill>
            </a:endParaRPr>
          </a:p>
          <a:p>
            <a:pPr algn="ctr">
              <a:spcBef>
                <a:spcPct val="20000"/>
              </a:spcBef>
              <a:buClr>
                <a:srgbClr val="024998"/>
              </a:buClr>
              <a:buFont typeface="Wingdings" charset="0"/>
              <a:buNone/>
              <a:defRPr/>
            </a:pPr>
            <a:r>
              <a:rPr lang="en-US" sz="2000" dirty="0">
                <a:solidFill>
                  <a:srgbClr val="6E9D95"/>
                </a:solidFill>
              </a:rPr>
              <a:t>www.NationalRxDrugAbuseSummit.org</a:t>
            </a:r>
          </a:p>
        </p:txBody>
      </p:sp>
    </p:spTree>
    <p:extLst>
      <p:ext uri="{BB962C8B-B14F-4D97-AF65-F5344CB8AC3E}">
        <p14:creationId xmlns:p14="http://schemas.microsoft.com/office/powerpoint/2010/main" val="1427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x: Presenter Contac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641600" y="3886203"/>
            <a:ext cx="7112000" cy="1077913"/>
          </a:xfrm>
          <a:prstGeom prst="rect">
            <a:avLst/>
          </a:prstGeom>
          <a:noFill/>
          <a:ln>
            <a:noFill/>
          </a:ln>
          <a:extLst>
            <a:ext uri="{909E8E84-426E-40dd-AFC4-6F175D3DCCD1}"/>
            <a:ext uri="{91240B29-F687-4f45-9708-019B960494DF}"/>
          </a:extLst>
        </p:spPr>
        <p:txBody>
          <a:bodyPr lIns="0" tIns="0" rIns="0" bIns="0">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ctr">
              <a:buClr>
                <a:srgbClr val="024998"/>
              </a:buClr>
              <a:buFont typeface="Wingdings" charset="0"/>
              <a:buNone/>
              <a:defRPr/>
            </a:pPr>
            <a:r>
              <a:rPr lang="en-US" sz="7000" b="0" dirty="0">
                <a:solidFill>
                  <a:srgbClr val="6E9D95"/>
                </a:solidFill>
                <a:latin typeface="Arial"/>
                <a:cs typeface="Arial"/>
              </a:rPr>
              <a:t>THANK YOU</a:t>
            </a:r>
          </a:p>
        </p:txBody>
      </p:sp>
      <p:sp>
        <p:nvSpPr>
          <p:cNvPr id="3" name="TextBox 2"/>
          <p:cNvSpPr txBox="1">
            <a:spLocks noChangeArrowheads="1"/>
          </p:cNvSpPr>
          <p:nvPr userDrawn="1"/>
        </p:nvSpPr>
        <p:spPr bwMode="auto">
          <a:xfrm>
            <a:off x="0" y="5943600"/>
            <a:ext cx="12192000" cy="769938"/>
          </a:xfrm>
          <a:prstGeom prst="rect">
            <a:avLst/>
          </a:prstGeom>
          <a:noFill/>
          <a:ln>
            <a:noFill/>
          </a:ln>
          <a:extLst>
            <a:ext uri="{909E8E84-426E-40dd-AFC4-6F175D3DCCD1}"/>
            <a:ext uri="{91240B29-F687-4f45-9708-019B960494DF}"/>
          </a:extLst>
        </p:spPr>
        <p:txBody>
          <a:bodyPr>
            <a:spAutoFit/>
          </a:bodyPr>
          <a:lstStyle>
            <a:lvl1pPr>
              <a:defRPr sz="1100" b="1">
                <a:solidFill>
                  <a:schemeClr val="bg2"/>
                </a:solidFill>
                <a:latin typeface="Arial" charset="0"/>
                <a:ea typeface="ＭＳ Ｐゴシック" charset="0"/>
                <a:cs typeface="ＭＳ Ｐゴシック" charset="0"/>
              </a:defRPr>
            </a:lvl1pPr>
            <a:lvl2pPr marL="742950" indent="-285750">
              <a:defRPr sz="1100" b="1">
                <a:solidFill>
                  <a:schemeClr val="bg2"/>
                </a:solidFill>
                <a:latin typeface="Arial" charset="0"/>
                <a:ea typeface="ＭＳ Ｐゴシック" charset="0"/>
              </a:defRPr>
            </a:lvl2pPr>
            <a:lvl3pPr marL="1143000" indent="-228600">
              <a:defRPr sz="1100" b="1">
                <a:solidFill>
                  <a:schemeClr val="bg2"/>
                </a:solidFill>
                <a:latin typeface="Arial" charset="0"/>
                <a:ea typeface="ＭＳ Ｐゴシック" charset="0"/>
              </a:defRPr>
            </a:lvl3pPr>
            <a:lvl4pPr marL="1600200" indent="-228600">
              <a:defRPr sz="1100" b="1">
                <a:solidFill>
                  <a:schemeClr val="bg2"/>
                </a:solidFill>
                <a:latin typeface="Arial" charset="0"/>
                <a:ea typeface="ＭＳ Ｐゴシック" charset="0"/>
              </a:defRPr>
            </a:lvl4pPr>
            <a:lvl5pPr marL="2057400" indent="-228600">
              <a:defRPr sz="1100" b="1">
                <a:solidFill>
                  <a:schemeClr val="bg2"/>
                </a:solidFill>
                <a:latin typeface="Arial" charset="0"/>
                <a:ea typeface="ＭＳ Ｐゴシック" charset="0"/>
              </a:defRPr>
            </a:lvl5pPr>
            <a:lvl6pPr marL="25146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6pPr>
            <a:lvl7pPr marL="29718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7pPr>
            <a:lvl8pPr marL="34290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8pPr>
            <a:lvl9pPr marL="3886200" indent="-228600" algn="ctr" eaLnBrk="0" fontAlgn="base" hangingPunct="0">
              <a:spcBef>
                <a:spcPct val="20000"/>
              </a:spcBef>
              <a:spcAft>
                <a:spcPct val="0"/>
              </a:spcAft>
              <a:buClr>
                <a:srgbClr val="024998"/>
              </a:buClr>
              <a:buFont typeface="Wingdings" charset="0"/>
              <a:defRPr sz="1100" b="1">
                <a:solidFill>
                  <a:schemeClr val="bg2"/>
                </a:solidFill>
                <a:latin typeface="Arial" charset="0"/>
                <a:ea typeface="ＭＳ Ｐゴシック" charset="0"/>
              </a:defRPr>
            </a:lvl9pPr>
          </a:lstStyle>
          <a:p>
            <a:pPr algn="ctr">
              <a:spcBef>
                <a:spcPct val="20000"/>
              </a:spcBef>
              <a:buClr>
                <a:srgbClr val="024998"/>
              </a:buClr>
              <a:buFont typeface="Wingdings" charset="0"/>
              <a:buNone/>
              <a:defRPr/>
            </a:pPr>
            <a:r>
              <a:rPr lang="en-US" sz="2000" dirty="0">
                <a:solidFill>
                  <a:srgbClr val="6E9D95"/>
                </a:solidFill>
              </a:rPr>
              <a:t>#</a:t>
            </a:r>
            <a:r>
              <a:rPr lang="en-US" sz="2000" dirty="0" err="1">
                <a:solidFill>
                  <a:srgbClr val="6E9D95"/>
                </a:solidFill>
              </a:rPr>
              <a:t>RxSummit</a:t>
            </a:r>
            <a:endParaRPr lang="en-US" sz="2000" dirty="0">
              <a:solidFill>
                <a:srgbClr val="6E9D95"/>
              </a:solidFill>
            </a:endParaRPr>
          </a:p>
          <a:p>
            <a:pPr algn="ctr">
              <a:spcBef>
                <a:spcPct val="20000"/>
              </a:spcBef>
              <a:buClr>
                <a:srgbClr val="024998"/>
              </a:buClr>
              <a:buFont typeface="Wingdings" charset="0"/>
              <a:buNone/>
              <a:defRPr/>
            </a:pPr>
            <a:r>
              <a:rPr lang="en-US" sz="2000" dirty="0">
                <a:solidFill>
                  <a:srgbClr val="6E9D95"/>
                </a:solidFill>
              </a:rPr>
              <a:t>www.NationalRxDrugAbuseSummit.org</a:t>
            </a:r>
          </a:p>
        </p:txBody>
      </p:sp>
    </p:spTree>
    <p:extLst>
      <p:ext uri="{BB962C8B-B14F-4D97-AF65-F5344CB8AC3E}">
        <p14:creationId xmlns:p14="http://schemas.microsoft.com/office/powerpoint/2010/main" val="419846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500" b="1">
                <a:solidFill>
                  <a:schemeClr val="bg2">
                    <a:lumMod val="1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100">
                <a:solidFill>
                  <a:schemeClr val="tx1">
                    <a:lumMod val="65000"/>
                    <a:lumOff val="35000"/>
                  </a:schemeClr>
                </a:solidFill>
              </a:defRPr>
            </a:lvl2pPr>
            <a:lvl3pPr>
              <a:defRPr sz="1500">
                <a:solidFill>
                  <a:schemeClr val="tx1">
                    <a:lumMod val="65000"/>
                    <a:lumOff val="35000"/>
                  </a:schemeClr>
                </a:solidFill>
              </a:defRPr>
            </a:lvl3pPr>
            <a:lvl4pPr>
              <a:defRPr sz="1500">
                <a:solidFill>
                  <a:schemeClr val="tx1">
                    <a:lumMod val="65000"/>
                    <a:lumOff val="35000"/>
                  </a:schemeClr>
                </a:solidFill>
              </a:defRPr>
            </a:lvl4pPr>
            <a:lvl5pPr>
              <a:defRPr sz="15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1269B2-BB64-4342-B197-259F92AC036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2800" y="5715002"/>
            <a:ext cx="1148081" cy="1086205"/>
          </a:xfrm>
          <a:prstGeom prst="rect">
            <a:avLst/>
          </a:prstGeom>
        </p:spPr>
      </p:pic>
    </p:spTree>
    <p:extLst>
      <p:ext uri="{BB962C8B-B14F-4D97-AF65-F5344CB8AC3E}">
        <p14:creationId xmlns:p14="http://schemas.microsoft.com/office/powerpoint/2010/main" val="222465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lumMod val="25000"/>
          </a:schemeClr>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400" b="1">
                <a:solidFill>
                  <a:schemeClr val="accent4">
                    <a:lumMod val="20000"/>
                    <a:lumOff val="80000"/>
                  </a:schemeClr>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none" spc="150" baseline="0">
                <a:solidFill>
                  <a:schemeClr val="accent4">
                    <a:lumMod val="20000"/>
                    <a:lumOff val="80000"/>
                  </a:schemeClr>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385107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noAutofit/>
          </a:bodyPr>
          <a:lstStyle>
            <a:lvl1pPr algn="ctr">
              <a:defRPr sz="45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latin typeface="Century Gothic" panose="020B0502020202020204" pitchFamily="34" charset="0"/>
              </a:defRPr>
            </a:lvl1pPr>
            <a:lvl2pPr marL="339725" indent="-339725">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135138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noAutofit/>
          </a:bodyPr>
          <a:lstStyle>
            <a:lvl1pPr algn="ctr">
              <a:defRPr sz="4500">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42647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500"/>
            </a:lvl1pPr>
          </a:lstStyle>
          <a:p>
            <a:r>
              <a:rPr lang="en-US" dirty="0"/>
              <a:t>Click to edit Master title style</a:t>
            </a:r>
          </a:p>
        </p:txBody>
      </p:sp>
      <p:sp>
        <p:nvSpPr>
          <p:cNvPr id="3" name="Date Placeholder 2"/>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405115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41718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65514" y="6459789"/>
            <a:ext cx="2618511" cy="365125"/>
          </a:xfrm>
        </p:spPr>
        <p:txBody>
          <a:bodyPr/>
          <a:lstStyle>
            <a:lvl1pPr algn="l">
              <a:defRPr/>
            </a:lvl1pPr>
          </a:lstStyle>
          <a:p>
            <a:fld id="{AAA1612C-84DF-4A25-AA97-557C958A72BD}" type="datetimeFigureOut">
              <a:rPr lang="en-US" smtClean="0"/>
              <a:t>6/24/2019</a:t>
            </a:fld>
            <a:endParaRPr lang="en-US" dirty="0"/>
          </a:p>
        </p:txBody>
      </p:sp>
      <p:sp>
        <p:nvSpPr>
          <p:cNvPr id="6" name="Footer Placeholder 5"/>
          <p:cNvSpPr>
            <a:spLocks noGrp="1"/>
          </p:cNvSpPr>
          <p:nvPr>
            <p:ph type="ftr" sz="quarter" idx="11"/>
          </p:nvPr>
        </p:nvSpPr>
        <p:spPr>
          <a:xfrm>
            <a:off x="4800600" y="6459789"/>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1269B2-BB64-4342-B197-259F92AC0365}" type="slidenum">
              <a:rPr lang="en-US" smtClean="0"/>
              <a:t>‹#›</a:t>
            </a:fld>
            <a:endParaRPr lang="en-US" dirty="0"/>
          </a:p>
        </p:txBody>
      </p:sp>
    </p:spTree>
    <p:extLst>
      <p:ext uri="{BB962C8B-B14F-4D97-AF65-F5344CB8AC3E}">
        <p14:creationId xmlns:p14="http://schemas.microsoft.com/office/powerpoint/2010/main" val="3905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2191985"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AA1612C-84DF-4A25-AA97-557C958A72BD}"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40026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675">
                <a:solidFill>
                  <a:srgbClr val="FFFFFF"/>
                </a:solidFill>
              </a:defRPr>
            </a:lvl1pPr>
          </a:lstStyle>
          <a:p>
            <a:fld id="{AAA1612C-84DF-4A25-AA97-557C958A72BD}" type="datetimeFigureOut">
              <a:rPr lang="en-US" smtClean="0"/>
              <a:t>6/24/2019</a:t>
            </a:fld>
            <a:endParaRPr lang="en-US" dirty="0"/>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788">
                <a:solidFill>
                  <a:srgbClr val="FFFFFF"/>
                </a:solidFill>
              </a:defRPr>
            </a:lvl1pPr>
          </a:lstStyle>
          <a:p>
            <a:fld id="{091269B2-BB64-4342-B197-259F92AC03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500741"/>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379" r:id="rId12"/>
    <p:sldLayoutId id="2147484381" r:id="rId13"/>
    <p:sldLayoutId id="2147484382" r:id="rId14"/>
    <p:sldLayoutId id="2147484384" r:id="rId15"/>
    <p:sldLayoutId id="2147484385" r:id="rId16"/>
    <p:sldLayoutId id="2147484386" r:id="rId17"/>
    <p:sldLayoutId id="214748438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85000"/>
        </a:lnSpc>
        <a:spcBef>
          <a:spcPct val="0"/>
        </a:spcBef>
        <a:buNone/>
        <a:defRPr sz="4500" b="1" kern="1200" spc="-38" baseline="0">
          <a:solidFill>
            <a:schemeClr val="tx1">
              <a:lumMod val="75000"/>
              <a:lumOff val="25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700" b="0" kern="120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2400" b="0" kern="120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b="0" kern="120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b="0" kern="120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b="0" kern="120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hyperlink" Target="mailto:Stephanie.berger@usdoj.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ada.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443456"/>
            <a:ext cx="2438400" cy="2438400"/>
          </a:xfrm>
          <a:prstGeom prst="rect">
            <a:avLst/>
          </a:prstGeom>
        </p:spPr>
      </p:pic>
      <p:sp>
        <p:nvSpPr>
          <p:cNvPr id="3" name="Subtitle 2"/>
          <p:cNvSpPr>
            <a:spLocks noGrp="1"/>
          </p:cNvSpPr>
          <p:nvPr>
            <p:ph type="subTitle" idx="1"/>
          </p:nvPr>
        </p:nvSpPr>
        <p:spPr>
          <a:xfrm>
            <a:off x="1524000" y="4953000"/>
            <a:ext cx="9144000" cy="1447800"/>
          </a:xfrm>
        </p:spPr>
        <p:txBody>
          <a:bodyPr>
            <a:normAutofit fontScale="92500" lnSpcReduction="20000"/>
          </a:bodyPr>
          <a:lstStyle/>
          <a:p>
            <a:pPr algn="ctr">
              <a:spcBef>
                <a:spcPts val="600"/>
              </a:spcBef>
              <a:defRPr/>
            </a:pPr>
            <a:r>
              <a:rPr lang="en-US" sz="2600" dirty="0">
                <a:solidFill>
                  <a:schemeClr val="bg1"/>
                </a:solidFill>
              </a:rPr>
              <a:t>Disability Rights Section</a:t>
            </a:r>
          </a:p>
          <a:p>
            <a:pPr algn="ctr">
              <a:spcBef>
                <a:spcPts val="600"/>
              </a:spcBef>
              <a:defRPr/>
            </a:pPr>
            <a:r>
              <a:rPr lang="en-US" sz="2600" dirty="0">
                <a:solidFill>
                  <a:schemeClr val="bg1"/>
                </a:solidFill>
              </a:rPr>
              <a:t>Civil Rights Division</a:t>
            </a:r>
          </a:p>
          <a:p>
            <a:pPr algn="ctr">
              <a:spcBef>
                <a:spcPts val="600"/>
              </a:spcBef>
              <a:defRPr/>
            </a:pPr>
            <a:r>
              <a:rPr lang="en-US" sz="2600" dirty="0">
                <a:solidFill>
                  <a:schemeClr val="bg1"/>
                </a:solidFill>
              </a:rPr>
              <a:t>U.S. Department of Justice</a:t>
            </a:r>
          </a:p>
          <a:p>
            <a:pPr algn="ctr">
              <a:spcBef>
                <a:spcPts val="600"/>
              </a:spcBef>
              <a:defRPr/>
            </a:pPr>
            <a:r>
              <a:rPr lang="en-US" sz="2600" dirty="0">
                <a:solidFill>
                  <a:schemeClr val="bg1"/>
                </a:solidFill>
              </a:rPr>
              <a:t>June 27, 2019</a:t>
            </a:r>
          </a:p>
          <a:p>
            <a:pPr algn="ctr">
              <a:spcBef>
                <a:spcPts val="600"/>
              </a:spcBef>
              <a:defRPr/>
            </a:pPr>
            <a:endParaRPr lang="en-US" sz="2600" dirty="0">
              <a:solidFill>
                <a:schemeClr val="bg1"/>
              </a:solidFill>
            </a:endParaRPr>
          </a:p>
          <a:p>
            <a:pPr algn="ctr"/>
            <a:endParaRPr lang="en-US" dirty="0"/>
          </a:p>
        </p:txBody>
      </p:sp>
      <p:sp>
        <p:nvSpPr>
          <p:cNvPr id="2" name="Title 1"/>
          <p:cNvSpPr>
            <a:spLocks noGrp="1"/>
          </p:cNvSpPr>
          <p:nvPr>
            <p:ph type="ctrTitle"/>
          </p:nvPr>
        </p:nvSpPr>
        <p:spPr>
          <a:xfrm>
            <a:off x="1524000" y="-459194"/>
            <a:ext cx="9144000" cy="3566160"/>
          </a:xfrm>
        </p:spPr>
        <p:txBody>
          <a:bodyPr>
            <a:normAutofit/>
          </a:bodyPr>
          <a:lstStyle/>
          <a:p>
            <a:pPr algn="ctr"/>
            <a:r>
              <a:rPr lang="en-US" altLang="en-US" sz="4400" dirty="0">
                <a:solidFill>
                  <a:schemeClr val="bg1"/>
                </a:solidFill>
                <a:latin typeface="Arial" panose="020B0604020202020204" pitchFamily="34" charset="0"/>
                <a:cs typeface="Arial" panose="020B0604020202020204" pitchFamily="34" charset="0"/>
              </a:rPr>
              <a:t>The ADA and Health Care </a:t>
            </a:r>
            <a:r>
              <a:rPr lang="en-US" altLang="en-US" sz="4400" dirty="0" smtClean="0">
                <a:solidFill>
                  <a:schemeClr val="bg1"/>
                </a:solidFill>
                <a:latin typeface="Arial" panose="020B0604020202020204" pitchFamily="34" charset="0"/>
                <a:cs typeface="Arial" panose="020B0604020202020204" pitchFamily="34" charset="0"/>
              </a:rPr>
              <a:t>Access</a:t>
            </a:r>
            <a:r>
              <a:rPr lang="en-US" altLang="en-US" dirty="0">
                <a:solidFill>
                  <a:schemeClr val="bg1"/>
                </a:solidFill>
                <a:latin typeface="Arial" panose="020B0604020202020204" pitchFamily="34" charset="0"/>
                <a:cs typeface="Arial" panose="020B0604020202020204" pitchFamily="34" charset="0"/>
              </a:rPr>
              <a:t/>
            </a:r>
            <a:br>
              <a:rPr lang="en-US" altLang="en-US"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Tree>
    <p:extLst>
      <p:ext uri="{BB962C8B-B14F-4D97-AF65-F5344CB8AC3E}">
        <p14:creationId xmlns:p14="http://schemas.microsoft.com/office/powerpoint/2010/main" val="97270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smtClean="0">
                <a:solidFill>
                  <a:schemeClr val="tx1"/>
                </a:solidFill>
              </a:rPr>
              <a:t>Eastern District of Virginia (June 2019)</a:t>
            </a:r>
          </a:p>
          <a:p>
            <a:pPr>
              <a:buFont typeface="Wingdings" panose="05000000000000000000" pitchFamily="2" charset="2"/>
              <a:buChar char="Ø"/>
            </a:pPr>
            <a:r>
              <a:rPr lang="en-US" sz="2800" dirty="0" smtClean="0">
                <a:solidFill>
                  <a:schemeClr val="tx1"/>
                </a:solidFill>
              </a:rPr>
              <a:t>Affects 800 </a:t>
            </a:r>
            <a:r>
              <a:rPr lang="en-US" sz="2800" dirty="0">
                <a:solidFill>
                  <a:schemeClr val="tx1"/>
                </a:solidFill>
              </a:rPr>
              <a:t>centers in 48 </a:t>
            </a:r>
            <a:r>
              <a:rPr lang="en-US" sz="2800" dirty="0" smtClean="0">
                <a:solidFill>
                  <a:schemeClr val="tx1"/>
                </a:solidFill>
              </a:rPr>
              <a:t>states</a:t>
            </a:r>
          </a:p>
          <a:p>
            <a:pPr>
              <a:buFont typeface="Wingdings" panose="05000000000000000000" pitchFamily="2" charset="2"/>
              <a:buChar char="Ø"/>
            </a:pPr>
            <a:r>
              <a:rPr lang="en-US" sz="2800" dirty="0">
                <a:solidFill>
                  <a:schemeClr val="tx1"/>
                </a:solidFill>
              </a:rPr>
              <a:t>Settlement </a:t>
            </a:r>
            <a:r>
              <a:rPr lang="en-US" sz="2800" dirty="0" smtClean="0">
                <a:solidFill>
                  <a:schemeClr val="tx1"/>
                </a:solidFill>
              </a:rPr>
              <a:t>agreement:</a:t>
            </a:r>
          </a:p>
          <a:p>
            <a:pPr lvl="1">
              <a:buFont typeface="Wingdings" panose="05000000000000000000" pitchFamily="2" charset="2"/>
              <a:buChar char="Ø"/>
            </a:pPr>
            <a:r>
              <a:rPr lang="en-US" sz="2800" dirty="0">
                <a:solidFill>
                  <a:schemeClr val="tx1"/>
                </a:solidFill>
              </a:rPr>
              <a:t>D</a:t>
            </a:r>
            <a:r>
              <a:rPr lang="en-US" sz="2800" dirty="0" smtClean="0">
                <a:solidFill>
                  <a:schemeClr val="tx1"/>
                </a:solidFill>
              </a:rPr>
              <a:t>esigned </a:t>
            </a:r>
            <a:r>
              <a:rPr lang="en-US" sz="2800" dirty="0">
                <a:solidFill>
                  <a:schemeClr val="tx1"/>
                </a:solidFill>
              </a:rPr>
              <a:t>to </a:t>
            </a:r>
            <a:r>
              <a:rPr lang="en-US" sz="2800" dirty="0" smtClean="0">
                <a:solidFill>
                  <a:schemeClr val="tx1"/>
                </a:solidFill>
              </a:rPr>
              <a:t>ensure that </a:t>
            </a:r>
            <a:r>
              <a:rPr lang="en-US" sz="2800" dirty="0">
                <a:solidFill>
                  <a:schemeClr val="tx1"/>
                </a:solidFill>
              </a:rPr>
              <a:t>nationwide supplier of oxygen, durable medical equipment and other respiratory care products and related services provides appropriate auxiliary aids and services, including sign language interpreting services, to individuals who are deaf or hard of </a:t>
            </a:r>
            <a:r>
              <a:rPr lang="en-US" sz="2800" dirty="0" smtClean="0">
                <a:solidFill>
                  <a:schemeClr val="tx1"/>
                </a:solidFill>
              </a:rPr>
              <a:t>hearing</a:t>
            </a:r>
          </a:p>
          <a:p>
            <a:pPr lvl="1">
              <a:buFont typeface="Wingdings" panose="05000000000000000000" pitchFamily="2" charset="2"/>
              <a:buChar char="Ø"/>
            </a:pPr>
            <a:r>
              <a:rPr lang="en-US" sz="2800" dirty="0" smtClean="0">
                <a:solidFill>
                  <a:schemeClr val="tx1"/>
                </a:solidFill>
              </a:rPr>
              <a:t>Assess patients’ needs for auxiliary aids and services during intake call</a:t>
            </a:r>
            <a:endParaRPr lang="en-US" sz="2800" dirty="0">
              <a:solidFill>
                <a:schemeClr val="tx1"/>
              </a:solidFill>
            </a:endParaRPr>
          </a:p>
          <a:p>
            <a:pPr>
              <a:buFont typeface="Wingdings" panose="05000000000000000000" pitchFamily="2" charset="2"/>
              <a:buChar char="Ø"/>
            </a:pPr>
            <a:endParaRPr lang="en-US" sz="3000" dirty="0" smtClean="0">
              <a:solidFill>
                <a:schemeClr val="tx1"/>
              </a:solidFill>
            </a:endParaRPr>
          </a:p>
          <a:p>
            <a:pPr>
              <a:buFont typeface="Wingdings" panose="05000000000000000000" pitchFamily="2" charset="2"/>
              <a:buChar char="Ø"/>
            </a:pPr>
            <a:endParaRPr lang="en-US" sz="3000" dirty="0" smtClean="0">
              <a:solidFill>
                <a:schemeClr val="tx1"/>
              </a:solidFill>
            </a:endParaRPr>
          </a:p>
          <a:p>
            <a:r>
              <a:rPr lang="en-US" sz="3000" dirty="0"/>
              <a:t> </a:t>
            </a:r>
          </a:p>
          <a:p>
            <a:pPr>
              <a:buFont typeface="Wingdings" panose="05000000000000000000" pitchFamily="2" charset="2"/>
              <a:buChar char="Ø"/>
            </a:pPr>
            <a:endParaRPr lang="en-US" dirty="0"/>
          </a:p>
        </p:txBody>
      </p:sp>
      <p:sp>
        <p:nvSpPr>
          <p:cNvPr id="2" name="Title 1"/>
          <p:cNvSpPr>
            <a:spLocks noGrp="1"/>
          </p:cNvSpPr>
          <p:nvPr>
            <p:ph type="title"/>
          </p:nvPr>
        </p:nvSpPr>
        <p:spPr/>
        <p:txBody>
          <a:bodyPr/>
          <a:lstStyle/>
          <a:p>
            <a:r>
              <a:rPr lang="en-US" dirty="0" err="1" smtClean="0"/>
              <a:t>Lincare</a:t>
            </a:r>
            <a:r>
              <a:rPr lang="en-US" dirty="0" smtClean="0"/>
              <a:t>, Inc.</a:t>
            </a:r>
            <a:endParaRPr lang="en-US" dirty="0"/>
          </a:p>
        </p:txBody>
      </p:sp>
    </p:spTree>
    <p:extLst>
      <p:ext uri="{BB962C8B-B14F-4D97-AF65-F5344CB8AC3E}">
        <p14:creationId xmlns:p14="http://schemas.microsoft.com/office/powerpoint/2010/main" val="54501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1">
              <a:buFont typeface="Wingdings" panose="05000000000000000000" pitchFamily="2" charset="2"/>
              <a:buChar char="Ø"/>
            </a:pPr>
            <a:r>
              <a:rPr lang="en-US" sz="2800" dirty="0" smtClean="0">
                <a:solidFill>
                  <a:schemeClr val="tx1"/>
                </a:solidFill>
              </a:rPr>
              <a:t>Settlement Agreement (cont.):</a:t>
            </a:r>
          </a:p>
          <a:p>
            <a:pPr lvl="2">
              <a:buFont typeface="Wingdings" panose="05000000000000000000" pitchFamily="2" charset="2"/>
              <a:buChar char="Ø"/>
            </a:pPr>
            <a:r>
              <a:rPr lang="en-US" sz="2800" dirty="0" smtClean="0">
                <a:solidFill>
                  <a:schemeClr val="tx1"/>
                </a:solidFill>
              </a:rPr>
              <a:t>Designate an ADA Administrator and at least one employee on call 24/7 to answer questions regarding interpreters</a:t>
            </a:r>
          </a:p>
          <a:p>
            <a:pPr lvl="2">
              <a:buFont typeface="Wingdings" panose="05000000000000000000" pitchFamily="2" charset="2"/>
              <a:buChar char="Ø"/>
            </a:pPr>
            <a:r>
              <a:rPr lang="en-US" sz="2800" dirty="0" smtClean="0">
                <a:solidFill>
                  <a:schemeClr val="tx1"/>
                </a:solidFill>
              </a:rPr>
              <a:t>Establish grievance procedures</a:t>
            </a:r>
          </a:p>
          <a:p>
            <a:pPr lvl="2">
              <a:buFont typeface="Wingdings" panose="05000000000000000000" pitchFamily="2" charset="2"/>
              <a:buChar char="Ø"/>
            </a:pPr>
            <a:r>
              <a:rPr lang="en-US" sz="2800" dirty="0" smtClean="0">
                <a:solidFill>
                  <a:schemeClr val="tx1"/>
                </a:solidFill>
              </a:rPr>
              <a:t>Maintain records of patients who require auxiliary aids and services</a:t>
            </a:r>
          </a:p>
          <a:p>
            <a:pPr lvl="2">
              <a:buFont typeface="Wingdings" panose="05000000000000000000" pitchFamily="2" charset="2"/>
              <a:buChar char="Ø"/>
            </a:pPr>
            <a:r>
              <a:rPr lang="en-US" sz="2800" dirty="0" smtClean="0">
                <a:solidFill>
                  <a:schemeClr val="tx1"/>
                </a:solidFill>
              </a:rPr>
              <a:t>Provide notice</a:t>
            </a:r>
          </a:p>
          <a:p>
            <a:pPr lvl="2">
              <a:buFont typeface="Wingdings" panose="05000000000000000000" pitchFamily="2" charset="2"/>
              <a:buChar char="Ø"/>
            </a:pPr>
            <a:r>
              <a:rPr lang="en-US" sz="2800" dirty="0" smtClean="0">
                <a:solidFill>
                  <a:schemeClr val="tx1"/>
                </a:solidFill>
              </a:rPr>
              <a:t>Provide training</a:t>
            </a:r>
          </a:p>
          <a:p>
            <a:pPr lvl="2">
              <a:buFont typeface="Wingdings" panose="05000000000000000000" pitchFamily="2" charset="2"/>
              <a:buChar char="Ø"/>
            </a:pPr>
            <a:r>
              <a:rPr lang="en-US" sz="2800" dirty="0" smtClean="0">
                <a:solidFill>
                  <a:schemeClr val="tx1"/>
                </a:solidFill>
              </a:rPr>
              <a:t>Pay $10,000 in compensatory damages</a:t>
            </a:r>
          </a:p>
          <a:p>
            <a:pPr lvl="2">
              <a:buFont typeface="Wingdings" panose="05000000000000000000" pitchFamily="2" charset="2"/>
              <a:buChar char="Ø"/>
            </a:pPr>
            <a:r>
              <a:rPr lang="en-US" sz="2800" dirty="0" smtClean="0">
                <a:solidFill>
                  <a:schemeClr val="tx1"/>
                </a:solidFill>
              </a:rPr>
              <a:t>Pay $10,000 civil penalty</a:t>
            </a:r>
          </a:p>
          <a:p>
            <a:pPr lvl="1">
              <a:buFont typeface="Wingdings" panose="05000000000000000000" pitchFamily="2" charset="2"/>
              <a:buChar char="Ø"/>
            </a:pPr>
            <a:endParaRPr lang="en-US" sz="2800" dirty="0" smtClean="0">
              <a:solidFill>
                <a:schemeClr val="tx1"/>
              </a:solidFill>
            </a:endParaRPr>
          </a:p>
          <a:p>
            <a:pPr lvl="1">
              <a:buFont typeface="Wingdings" panose="05000000000000000000" pitchFamily="2" charset="2"/>
              <a:buChar char="Ø"/>
            </a:pPr>
            <a:endParaRPr lang="en-US" sz="2700" dirty="0" smtClean="0">
              <a:solidFill>
                <a:schemeClr val="tx1"/>
              </a:solidFill>
            </a:endParaRPr>
          </a:p>
          <a:p>
            <a:pPr>
              <a:buFont typeface="Wingdings" panose="05000000000000000000" pitchFamily="2" charset="2"/>
              <a:buChar char="Ø"/>
            </a:pPr>
            <a:endParaRPr lang="en-US" sz="3000" dirty="0" smtClean="0">
              <a:solidFill>
                <a:schemeClr val="tx1"/>
              </a:solidFill>
            </a:endParaRPr>
          </a:p>
          <a:p>
            <a:pPr lvl="1">
              <a:buFont typeface="Wingdings" panose="05000000000000000000" pitchFamily="2" charset="2"/>
              <a:buChar char="Ø"/>
            </a:pPr>
            <a:endParaRPr lang="en-US" sz="2700" dirty="0">
              <a:solidFill>
                <a:schemeClr val="tx1"/>
              </a:solidFill>
            </a:endParaRPr>
          </a:p>
          <a:p>
            <a:r>
              <a:rPr lang="en-US" sz="3000" dirty="0"/>
              <a:t> </a:t>
            </a:r>
          </a:p>
          <a:p>
            <a:pPr>
              <a:buFont typeface="Wingdings" panose="05000000000000000000" pitchFamily="2" charset="2"/>
              <a:buChar char="Ø"/>
            </a:pPr>
            <a:endParaRPr lang="en-US" dirty="0"/>
          </a:p>
        </p:txBody>
      </p:sp>
      <p:sp>
        <p:nvSpPr>
          <p:cNvPr id="2" name="Title 1"/>
          <p:cNvSpPr>
            <a:spLocks noGrp="1"/>
          </p:cNvSpPr>
          <p:nvPr>
            <p:ph type="title"/>
          </p:nvPr>
        </p:nvSpPr>
        <p:spPr/>
        <p:txBody>
          <a:bodyPr/>
          <a:lstStyle/>
          <a:p>
            <a:r>
              <a:rPr lang="en-US" dirty="0" err="1" smtClean="0"/>
              <a:t>Lincare</a:t>
            </a:r>
            <a:r>
              <a:rPr lang="en-US" dirty="0" smtClean="0"/>
              <a:t>, Inc.</a:t>
            </a:r>
            <a:endParaRPr lang="en-US" dirty="0"/>
          </a:p>
        </p:txBody>
      </p:sp>
    </p:spTree>
    <p:extLst>
      <p:ext uri="{BB962C8B-B14F-4D97-AF65-F5344CB8AC3E}">
        <p14:creationId xmlns:p14="http://schemas.microsoft.com/office/powerpoint/2010/main" val="27325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250266"/>
          </a:xfrm>
        </p:spPr>
        <p:txBody>
          <a:bodyPr>
            <a:normAutofit lnSpcReduction="10000"/>
          </a:bodyPr>
          <a:lstStyle/>
          <a:p>
            <a:pPr>
              <a:buFont typeface="Wingdings" pitchFamily="2" charset="2"/>
              <a:buChar char="Ø"/>
            </a:pPr>
            <a:r>
              <a:rPr lang="en-US" sz="2800" dirty="0">
                <a:solidFill>
                  <a:schemeClr val="tx1"/>
                </a:solidFill>
              </a:rPr>
              <a:t>Western District of Washington (June 2018)</a:t>
            </a:r>
          </a:p>
          <a:p>
            <a:pPr>
              <a:buFont typeface="Wingdings" pitchFamily="2" charset="2"/>
              <a:buChar char="Ø"/>
            </a:pPr>
            <a:r>
              <a:rPr lang="en-US" sz="2800" dirty="0">
                <a:solidFill>
                  <a:schemeClr val="tx1"/>
                </a:solidFill>
              </a:rPr>
              <a:t>Settlement agreement </a:t>
            </a:r>
            <a:r>
              <a:rPr lang="en-US" sz="2800" dirty="0" smtClean="0">
                <a:solidFill>
                  <a:schemeClr val="tx1"/>
                </a:solidFill>
              </a:rPr>
              <a:t>designed </a:t>
            </a:r>
            <a:r>
              <a:rPr lang="en-US" sz="2800" dirty="0">
                <a:solidFill>
                  <a:schemeClr val="tx1"/>
                </a:solidFill>
              </a:rPr>
              <a:t>to improve interpreter services for low-income patients with hearing disabilities</a:t>
            </a:r>
          </a:p>
          <a:p>
            <a:pPr>
              <a:buFont typeface="Wingdings" pitchFamily="2" charset="2"/>
              <a:buChar char="Ø"/>
            </a:pPr>
            <a:r>
              <a:rPr lang="en-US" sz="2800" dirty="0">
                <a:solidFill>
                  <a:schemeClr val="tx1"/>
                </a:solidFill>
              </a:rPr>
              <a:t>Calls for the HCA to increase the number of sign language interpreters it has available to attend medical appointments for Medicaid </a:t>
            </a:r>
            <a:r>
              <a:rPr lang="en-US" sz="2800" dirty="0" smtClean="0">
                <a:solidFill>
                  <a:schemeClr val="tx1"/>
                </a:solidFill>
              </a:rPr>
              <a:t>patients, </a:t>
            </a:r>
            <a:r>
              <a:rPr lang="en-US" sz="2800" dirty="0">
                <a:solidFill>
                  <a:schemeClr val="tx1"/>
                </a:solidFill>
              </a:rPr>
              <a:t>and </a:t>
            </a:r>
            <a:r>
              <a:rPr lang="en-US" sz="2800" dirty="0" smtClean="0">
                <a:solidFill>
                  <a:schemeClr val="tx1"/>
                </a:solidFill>
              </a:rPr>
              <a:t>to interpret </a:t>
            </a:r>
            <a:r>
              <a:rPr lang="en-US" sz="2800" dirty="0">
                <a:solidFill>
                  <a:schemeClr val="tx1"/>
                </a:solidFill>
              </a:rPr>
              <a:t>for patients who are hearing impaired or their </a:t>
            </a:r>
            <a:r>
              <a:rPr lang="en-US" sz="2800" dirty="0" smtClean="0">
                <a:solidFill>
                  <a:schemeClr val="tx1"/>
                </a:solidFill>
              </a:rPr>
              <a:t>companions</a:t>
            </a:r>
            <a:endParaRPr lang="en-US" sz="2800" dirty="0">
              <a:solidFill>
                <a:schemeClr val="tx1"/>
              </a:solidFill>
            </a:endParaRPr>
          </a:p>
          <a:p>
            <a:pPr>
              <a:buFont typeface="Wingdings" pitchFamily="2" charset="2"/>
              <a:buChar char="Ø"/>
            </a:pPr>
            <a:r>
              <a:rPr lang="en-US" sz="2800" dirty="0">
                <a:solidFill>
                  <a:schemeClr val="tx1"/>
                </a:solidFill>
              </a:rPr>
              <a:t>The number of interpreters under contract throughout the state of Washington will be increased from fewer than ten to over </a:t>
            </a:r>
            <a:r>
              <a:rPr lang="en-US" sz="2800" dirty="0" smtClean="0">
                <a:solidFill>
                  <a:schemeClr val="tx1"/>
                </a:solidFill>
              </a:rPr>
              <a:t>100</a:t>
            </a:r>
            <a:endParaRPr lang="en-US" sz="2800" dirty="0">
              <a:solidFill>
                <a:schemeClr val="tx1"/>
              </a:solidFill>
            </a:endParaRPr>
          </a:p>
          <a:p>
            <a:endParaRPr lang="en-US" dirty="0"/>
          </a:p>
        </p:txBody>
      </p:sp>
      <p:sp>
        <p:nvSpPr>
          <p:cNvPr id="2" name="Title 1"/>
          <p:cNvSpPr>
            <a:spLocks noGrp="1"/>
          </p:cNvSpPr>
          <p:nvPr>
            <p:ph type="title"/>
          </p:nvPr>
        </p:nvSpPr>
        <p:spPr/>
        <p:txBody>
          <a:bodyPr/>
          <a:lstStyle/>
          <a:p>
            <a:r>
              <a:rPr lang="en-US" dirty="0"/>
              <a:t>Washington State Health Care Authority (HCA)</a:t>
            </a:r>
          </a:p>
        </p:txBody>
      </p:sp>
    </p:spTree>
    <p:extLst>
      <p:ext uri="{BB962C8B-B14F-4D97-AF65-F5344CB8AC3E}">
        <p14:creationId xmlns:p14="http://schemas.microsoft.com/office/powerpoint/2010/main" val="26399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81200"/>
            <a:ext cx="10058400" cy="4250266"/>
          </a:xfrm>
        </p:spPr>
        <p:txBody>
          <a:bodyPr>
            <a:normAutofit/>
          </a:bodyPr>
          <a:lstStyle/>
          <a:p>
            <a:pPr>
              <a:buFont typeface="Wingdings" pitchFamily="2" charset="2"/>
              <a:buChar char="Ø"/>
            </a:pPr>
            <a:r>
              <a:rPr lang="en-US" sz="2800" dirty="0">
                <a:solidFill>
                  <a:schemeClr val="tx1"/>
                </a:solidFill>
              </a:rPr>
              <a:t>Settlement agreement (cont.):</a:t>
            </a:r>
          </a:p>
          <a:p>
            <a:pPr lvl="1">
              <a:buFont typeface="Wingdings" pitchFamily="2" charset="2"/>
              <a:buChar char="Ø"/>
            </a:pPr>
            <a:r>
              <a:rPr lang="en-US" sz="2800" dirty="0">
                <a:solidFill>
                  <a:schemeClr val="tx1"/>
                </a:solidFill>
              </a:rPr>
              <a:t>Requirements for </a:t>
            </a:r>
            <a:r>
              <a:rPr lang="en-US" sz="2800" dirty="0" err="1" smtClean="0">
                <a:solidFill>
                  <a:schemeClr val="tx1"/>
                </a:solidFill>
              </a:rPr>
              <a:t>VRI</a:t>
            </a:r>
            <a:r>
              <a:rPr lang="en-US" sz="2800" dirty="0" smtClean="0">
                <a:solidFill>
                  <a:schemeClr val="tx1"/>
                </a:solidFill>
              </a:rPr>
              <a:t> if </a:t>
            </a:r>
            <a:r>
              <a:rPr lang="en-US" sz="2800" dirty="0">
                <a:solidFill>
                  <a:schemeClr val="tx1"/>
                </a:solidFill>
              </a:rPr>
              <a:t>used</a:t>
            </a:r>
          </a:p>
          <a:p>
            <a:pPr lvl="1">
              <a:buFont typeface="Wingdings" pitchFamily="2" charset="2"/>
              <a:buChar char="Ø"/>
            </a:pPr>
            <a:r>
              <a:rPr lang="en-US" sz="2800" dirty="0">
                <a:solidFill>
                  <a:schemeClr val="tx1"/>
                </a:solidFill>
              </a:rPr>
              <a:t>Community engagement</a:t>
            </a:r>
          </a:p>
          <a:p>
            <a:pPr lvl="3">
              <a:buFont typeface="Wingdings" pitchFamily="2" charset="2"/>
              <a:buChar char="Ø"/>
            </a:pPr>
            <a:r>
              <a:rPr lang="en-US" sz="2800" dirty="0">
                <a:solidFill>
                  <a:schemeClr val="tx1"/>
                </a:solidFill>
              </a:rPr>
              <a:t>Post information on availability of interpreters on website</a:t>
            </a:r>
          </a:p>
          <a:p>
            <a:pPr lvl="3">
              <a:buFont typeface="Wingdings" pitchFamily="2" charset="2"/>
              <a:buChar char="Ø"/>
            </a:pPr>
            <a:r>
              <a:rPr lang="en-US" sz="2800" dirty="0">
                <a:solidFill>
                  <a:schemeClr val="tx1"/>
                </a:solidFill>
              </a:rPr>
              <a:t>Adopt and publish grievance procedure</a:t>
            </a:r>
          </a:p>
          <a:p>
            <a:pPr lvl="3">
              <a:buFont typeface="Wingdings" pitchFamily="2" charset="2"/>
              <a:buChar char="Ø"/>
            </a:pPr>
            <a:r>
              <a:rPr lang="en-US" sz="2800" dirty="0">
                <a:solidFill>
                  <a:schemeClr val="tx1"/>
                </a:solidFill>
              </a:rPr>
              <a:t>Hold stakeholder meetings to assess progress in providing access</a:t>
            </a:r>
          </a:p>
          <a:p>
            <a:pPr lvl="1">
              <a:buFont typeface="Wingdings" pitchFamily="2" charset="2"/>
              <a:buChar char="Ø"/>
            </a:pPr>
            <a:r>
              <a:rPr lang="en-US" sz="2800" dirty="0">
                <a:solidFill>
                  <a:schemeClr val="tx1"/>
                </a:solidFill>
              </a:rPr>
              <a:t>Data reporting/monitoring</a:t>
            </a:r>
          </a:p>
        </p:txBody>
      </p:sp>
      <p:sp>
        <p:nvSpPr>
          <p:cNvPr id="2" name="Title 1"/>
          <p:cNvSpPr>
            <a:spLocks noGrp="1"/>
          </p:cNvSpPr>
          <p:nvPr>
            <p:ph type="title"/>
          </p:nvPr>
        </p:nvSpPr>
        <p:spPr/>
        <p:txBody>
          <a:bodyPr/>
          <a:lstStyle/>
          <a:p>
            <a:r>
              <a:rPr lang="en-US" dirty="0"/>
              <a:t>Washington State Health Care Authority (HCA)</a:t>
            </a:r>
          </a:p>
        </p:txBody>
      </p:sp>
    </p:spTree>
    <p:extLst>
      <p:ext uri="{BB962C8B-B14F-4D97-AF65-F5344CB8AC3E}">
        <p14:creationId xmlns:p14="http://schemas.microsoft.com/office/powerpoint/2010/main" val="16574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sz="3000" dirty="0">
                <a:solidFill>
                  <a:schemeClr val="tx1"/>
                </a:solidFill>
              </a:rPr>
              <a:t>Eastern District of Washington (Jan. 2018)</a:t>
            </a:r>
          </a:p>
          <a:p>
            <a:pPr>
              <a:buFont typeface="Wingdings" pitchFamily="2" charset="2"/>
              <a:buChar char="Ø"/>
            </a:pPr>
            <a:r>
              <a:rPr lang="en-US" sz="3000" dirty="0">
                <a:solidFill>
                  <a:schemeClr val="tx1"/>
                </a:solidFill>
              </a:rPr>
              <a:t>Complainant is deaf-blind and uses tactile </a:t>
            </a:r>
            <a:r>
              <a:rPr lang="en-US" sz="3000" dirty="0" err="1" smtClean="0">
                <a:solidFill>
                  <a:schemeClr val="tx1"/>
                </a:solidFill>
              </a:rPr>
              <a:t>ASL</a:t>
            </a:r>
            <a:r>
              <a:rPr lang="en-US" sz="3000" dirty="0" smtClean="0">
                <a:solidFill>
                  <a:schemeClr val="tx1"/>
                </a:solidFill>
              </a:rPr>
              <a:t>  </a:t>
            </a:r>
            <a:endParaRPr lang="en-US" sz="3000" dirty="0">
              <a:solidFill>
                <a:schemeClr val="tx1"/>
              </a:solidFill>
            </a:endParaRPr>
          </a:p>
          <a:p>
            <a:pPr>
              <a:buFont typeface="Wingdings" pitchFamily="2" charset="2"/>
              <a:buChar char="Ø"/>
            </a:pPr>
            <a:r>
              <a:rPr lang="en-US" sz="3000" dirty="0">
                <a:solidFill>
                  <a:schemeClr val="tx1"/>
                </a:solidFill>
              </a:rPr>
              <a:t>Alleged he requested interpreter for four separate appointments, but no interpreter was provided, and the appointments were </a:t>
            </a:r>
            <a:r>
              <a:rPr lang="en-US" sz="3000" dirty="0" smtClean="0">
                <a:solidFill>
                  <a:schemeClr val="tx1"/>
                </a:solidFill>
              </a:rPr>
              <a:t>cancelled</a:t>
            </a:r>
            <a:endParaRPr lang="en-US" sz="3000" dirty="0">
              <a:solidFill>
                <a:schemeClr val="tx1"/>
              </a:solidFill>
            </a:endParaRPr>
          </a:p>
          <a:p>
            <a:endParaRPr lang="en-US" dirty="0"/>
          </a:p>
        </p:txBody>
      </p:sp>
      <p:sp>
        <p:nvSpPr>
          <p:cNvPr id="2" name="Title 1"/>
          <p:cNvSpPr>
            <a:spLocks noGrp="1"/>
          </p:cNvSpPr>
          <p:nvPr>
            <p:ph type="title"/>
          </p:nvPr>
        </p:nvSpPr>
        <p:spPr/>
        <p:txBody>
          <a:bodyPr/>
          <a:lstStyle/>
          <a:p>
            <a:r>
              <a:rPr lang="en-US" dirty="0" err="1"/>
              <a:t>Astria</a:t>
            </a:r>
            <a:r>
              <a:rPr lang="en-US" dirty="0"/>
              <a:t> Health</a:t>
            </a:r>
          </a:p>
        </p:txBody>
      </p:sp>
    </p:spTree>
    <p:extLst>
      <p:ext uri="{BB962C8B-B14F-4D97-AF65-F5344CB8AC3E}">
        <p14:creationId xmlns:p14="http://schemas.microsoft.com/office/powerpoint/2010/main" val="325064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250266"/>
          </a:xfrm>
        </p:spPr>
        <p:txBody>
          <a:bodyPr>
            <a:normAutofit fontScale="92500" lnSpcReduction="20000"/>
          </a:bodyPr>
          <a:lstStyle/>
          <a:p>
            <a:pPr lvl="1">
              <a:buFont typeface="Wingdings" panose="05000000000000000000" pitchFamily="2" charset="2"/>
              <a:buChar char="Ø"/>
            </a:pPr>
            <a:r>
              <a:rPr lang="en-US" sz="2800" dirty="0">
                <a:solidFill>
                  <a:schemeClr val="tx1"/>
                </a:solidFill>
              </a:rPr>
              <a:t>Settlement Agreement:</a:t>
            </a:r>
          </a:p>
          <a:p>
            <a:pPr lvl="2">
              <a:buFont typeface="Wingdings" panose="05000000000000000000" pitchFamily="2" charset="2"/>
              <a:buChar char="Ø"/>
            </a:pPr>
            <a:r>
              <a:rPr lang="en-US" sz="2800" dirty="0">
                <a:solidFill>
                  <a:schemeClr val="tx1"/>
                </a:solidFill>
              </a:rPr>
              <a:t>Use Model Communication Assessment Form</a:t>
            </a:r>
          </a:p>
          <a:p>
            <a:pPr lvl="2">
              <a:buFont typeface="Wingdings" panose="05000000000000000000" pitchFamily="2" charset="2"/>
              <a:buChar char="Ø"/>
            </a:pPr>
            <a:r>
              <a:rPr lang="en-US" sz="2800" dirty="0">
                <a:solidFill>
                  <a:schemeClr val="tx1"/>
                </a:solidFill>
              </a:rPr>
              <a:t>Must assess appropriate auxiliary aids and services when appointment is scheduled or upon arrival of patient (whichever is earlier)</a:t>
            </a:r>
          </a:p>
          <a:p>
            <a:pPr lvl="2">
              <a:buFont typeface="Wingdings" panose="05000000000000000000" pitchFamily="2" charset="2"/>
              <a:buChar char="Ø"/>
            </a:pPr>
            <a:r>
              <a:rPr lang="en-US" sz="2800" dirty="0">
                <a:solidFill>
                  <a:schemeClr val="tx1"/>
                </a:solidFill>
              </a:rPr>
              <a:t>Designate employee to provide assistance</a:t>
            </a:r>
          </a:p>
          <a:p>
            <a:pPr lvl="2">
              <a:buFont typeface="Wingdings" panose="05000000000000000000" pitchFamily="2" charset="2"/>
              <a:buChar char="Ø"/>
            </a:pPr>
            <a:r>
              <a:rPr lang="en-US" sz="2800" dirty="0">
                <a:solidFill>
                  <a:schemeClr val="tx1"/>
                </a:solidFill>
              </a:rPr>
              <a:t>Document each request for auxiliary aid or service</a:t>
            </a:r>
          </a:p>
          <a:p>
            <a:pPr lvl="2">
              <a:buFont typeface="Wingdings" panose="05000000000000000000" pitchFamily="2" charset="2"/>
              <a:buChar char="Ø"/>
            </a:pPr>
            <a:r>
              <a:rPr lang="en-US" sz="2800" dirty="0">
                <a:solidFill>
                  <a:schemeClr val="tx1"/>
                </a:solidFill>
              </a:rPr>
              <a:t>Grievance mechanism</a:t>
            </a:r>
          </a:p>
          <a:p>
            <a:pPr lvl="2">
              <a:buFont typeface="Wingdings" panose="05000000000000000000" pitchFamily="2" charset="2"/>
              <a:buChar char="Ø"/>
            </a:pPr>
            <a:r>
              <a:rPr lang="en-US" sz="2800" dirty="0">
                <a:solidFill>
                  <a:schemeClr val="tx1"/>
                </a:solidFill>
              </a:rPr>
              <a:t>Provide interpreters in timely manner</a:t>
            </a:r>
          </a:p>
          <a:p>
            <a:pPr lvl="2">
              <a:buFont typeface="Wingdings" panose="05000000000000000000" pitchFamily="2" charset="2"/>
              <a:buChar char="Ø"/>
            </a:pPr>
            <a:r>
              <a:rPr lang="en-US" sz="2800" dirty="0" err="1">
                <a:solidFill>
                  <a:schemeClr val="tx1"/>
                </a:solidFill>
              </a:rPr>
              <a:t>VRI</a:t>
            </a:r>
            <a:r>
              <a:rPr lang="en-US" sz="2800" dirty="0">
                <a:solidFill>
                  <a:schemeClr val="tx1"/>
                </a:solidFill>
              </a:rPr>
              <a:t> is OK when it is effective</a:t>
            </a:r>
          </a:p>
          <a:p>
            <a:pPr lvl="2">
              <a:buFont typeface="Wingdings" panose="05000000000000000000" pitchFamily="2" charset="2"/>
              <a:buChar char="Ø"/>
            </a:pPr>
            <a:r>
              <a:rPr lang="en-US" sz="2800" dirty="0">
                <a:solidFill>
                  <a:schemeClr val="tx1"/>
                </a:solidFill>
              </a:rPr>
              <a:t>Post policies in print and online</a:t>
            </a:r>
          </a:p>
          <a:p>
            <a:pPr lvl="2">
              <a:buFont typeface="Wingdings" panose="05000000000000000000" pitchFamily="2" charset="2"/>
              <a:buChar char="Ø"/>
            </a:pPr>
            <a:r>
              <a:rPr lang="en-US" sz="2800" dirty="0">
                <a:solidFill>
                  <a:schemeClr val="tx1"/>
                </a:solidFill>
              </a:rPr>
              <a:t>Train employees on policies and equipment </a:t>
            </a:r>
          </a:p>
          <a:p>
            <a:endParaRPr lang="en-US" dirty="0"/>
          </a:p>
        </p:txBody>
      </p:sp>
      <p:sp>
        <p:nvSpPr>
          <p:cNvPr id="2" name="Title 1"/>
          <p:cNvSpPr>
            <a:spLocks noGrp="1"/>
          </p:cNvSpPr>
          <p:nvPr>
            <p:ph type="title"/>
          </p:nvPr>
        </p:nvSpPr>
        <p:spPr/>
        <p:txBody>
          <a:bodyPr/>
          <a:lstStyle/>
          <a:p>
            <a:r>
              <a:rPr lang="en-US" dirty="0" err="1"/>
              <a:t>Astria</a:t>
            </a:r>
            <a:r>
              <a:rPr lang="en-US" dirty="0"/>
              <a:t> Health</a:t>
            </a:r>
          </a:p>
        </p:txBody>
      </p:sp>
    </p:spTree>
    <p:extLst>
      <p:ext uri="{BB962C8B-B14F-4D97-AF65-F5344CB8AC3E}">
        <p14:creationId xmlns:p14="http://schemas.microsoft.com/office/powerpoint/2010/main" val="17229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D9235-2FC7-6842-B4F3-5D284289CE75}"/>
              </a:ext>
            </a:extLst>
          </p:cNvPr>
          <p:cNvSpPr>
            <a:spLocks noGrp="1"/>
          </p:cNvSpPr>
          <p:nvPr>
            <p:ph idx="1"/>
          </p:nvPr>
        </p:nvSpPr>
        <p:spPr/>
        <p:txBody>
          <a:bodyPr/>
          <a:lstStyle/>
          <a:p>
            <a:pPr>
              <a:buFont typeface="Wingdings" pitchFamily="2" charset="2"/>
              <a:buChar char="Ø"/>
            </a:pPr>
            <a:r>
              <a:rPr lang="en-US" dirty="0">
                <a:solidFill>
                  <a:schemeClr val="tx1"/>
                </a:solidFill>
              </a:rPr>
              <a:t>Western District of Washington (Aug. 2017)</a:t>
            </a:r>
          </a:p>
          <a:p>
            <a:pPr>
              <a:buFont typeface="Wingdings" pitchFamily="2" charset="2"/>
              <a:buChar char="Ø"/>
            </a:pPr>
            <a:r>
              <a:rPr lang="en-US" dirty="0">
                <a:solidFill>
                  <a:schemeClr val="tx1"/>
                </a:solidFill>
              </a:rPr>
              <a:t>Complainant is deaf and uses ASL</a:t>
            </a:r>
          </a:p>
          <a:p>
            <a:pPr>
              <a:buFont typeface="Wingdings" pitchFamily="2" charset="2"/>
              <a:buChar char="Ø"/>
            </a:pPr>
            <a:r>
              <a:rPr lang="en-US" dirty="0">
                <a:solidFill>
                  <a:schemeClr val="tx1"/>
                </a:solidFill>
              </a:rPr>
              <a:t>Alleges he was not provided an interpreter for his scheduled spinal surgery</a:t>
            </a:r>
          </a:p>
          <a:p>
            <a:pPr>
              <a:buFont typeface="Wingdings" pitchFamily="2" charset="2"/>
              <a:buChar char="Ø"/>
            </a:pPr>
            <a:r>
              <a:rPr lang="en-US" dirty="0">
                <a:solidFill>
                  <a:schemeClr val="tx1"/>
                </a:solidFill>
              </a:rPr>
              <a:t>Alleges no interpreter was provided for his companion, his wife, who is also deaf</a:t>
            </a:r>
          </a:p>
          <a:p>
            <a:pPr>
              <a:buFont typeface="Wingdings" pitchFamily="2" charset="2"/>
              <a:buChar char="Ø"/>
            </a:pPr>
            <a:r>
              <a:rPr lang="en-US" dirty="0">
                <a:solidFill>
                  <a:schemeClr val="tx1"/>
                </a:solidFill>
              </a:rPr>
              <a:t>Alleges that as a result, was unable to effectively communicate about his significant pain, or that the surgeon had found more damage than expected</a:t>
            </a:r>
          </a:p>
        </p:txBody>
      </p:sp>
      <p:sp>
        <p:nvSpPr>
          <p:cNvPr id="2" name="Title 1">
            <a:extLst>
              <a:ext uri="{FF2B5EF4-FFF2-40B4-BE49-F238E27FC236}">
                <a16:creationId xmlns:a16="http://schemas.microsoft.com/office/drawing/2014/main" id="{13396354-8522-1F49-9A6E-ACC4C5D5AAB9}"/>
              </a:ext>
            </a:extLst>
          </p:cNvPr>
          <p:cNvSpPr>
            <a:spLocks noGrp="1"/>
          </p:cNvSpPr>
          <p:nvPr>
            <p:ph type="title"/>
          </p:nvPr>
        </p:nvSpPr>
        <p:spPr/>
        <p:txBody>
          <a:bodyPr/>
          <a:lstStyle/>
          <a:p>
            <a:r>
              <a:rPr lang="en-US" dirty="0"/>
              <a:t>Highline Medical Center</a:t>
            </a:r>
          </a:p>
        </p:txBody>
      </p:sp>
    </p:spTree>
    <p:extLst>
      <p:ext uri="{BB962C8B-B14F-4D97-AF65-F5344CB8AC3E}">
        <p14:creationId xmlns:p14="http://schemas.microsoft.com/office/powerpoint/2010/main" val="293255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3FB44-1C1F-2248-9F31-6DB0A3909CDA}"/>
              </a:ext>
            </a:extLst>
          </p:cNvPr>
          <p:cNvSpPr>
            <a:spLocks noGrp="1"/>
          </p:cNvSpPr>
          <p:nvPr>
            <p:ph idx="1"/>
          </p:nvPr>
        </p:nvSpPr>
        <p:spPr>
          <a:xfrm>
            <a:off x="1097280" y="1845734"/>
            <a:ext cx="10058400" cy="4402666"/>
          </a:xfrm>
        </p:spPr>
        <p:txBody>
          <a:bodyPr>
            <a:noAutofit/>
          </a:bodyPr>
          <a:lstStyle/>
          <a:p>
            <a:pPr>
              <a:buFont typeface="Wingdings" pitchFamily="2" charset="2"/>
              <a:buChar char="Ø"/>
            </a:pPr>
            <a:r>
              <a:rPr lang="en-US" dirty="0">
                <a:solidFill>
                  <a:schemeClr val="tx1"/>
                </a:solidFill>
              </a:rPr>
              <a:t>Settlement Agreement:</a:t>
            </a:r>
          </a:p>
          <a:p>
            <a:pPr lvl="1">
              <a:buFont typeface="Wingdings" pitchFamily="2" charset="2"/>
              <a:buChar char="Ø"/>
            </a:pPr>
            <a:r>
              <a:rPr lang="en-US" sz="2400" dirty="0">
                <a:solidFill>
                  <a:schemeClr val="tx1"/>
                </a:solidFill>
              </a:rPr>
              <a:t>Provide appropriate auxiliary aids and services, including </a:t>
            </a:r>
            <a:r>
              <a:rPr lang="en-US" sz="2400" dirty="0" smtClean="0">
                <a:solidFill>
                  <a:schemeClr val="tx1"/>
                </a:solidFill>
              </a:rPr>
              <a:t>interpreters, in a timely manner</a:t>
            </a:r>
            <a:endParaRPr lang="en-US" sz="2400" dirty="0">
              <a:solidFill>
                <a:schemeClr val="tx1"/>
              </a:solidFill>
            </a:endParaRPr>
          </a:p>
          <a:p>
            <a:pPr lvl="1">
              <a:buFont typeface="Wingdings" pitchFamily="2" charset="2"/>
              <a:buChar char="Ø"/>
            </a:pPr>
            <a:r>
              <a:rPr lang="en-US" sz="2400" dirty="0" smtClean="0">
                <a:solidFill>
                  <a:schemeClr val="tx1"/>
                </a:solidFill>
              </a:rPr>
              <a:t>Lists situations </a:t>
            </a:r>
            <a:r>
              <a:rPr lang="en-US" sz="2400" dirty="0">
                <a:solidFill>
                  <a:schemeClr val="tx1"/>
                </a:solidFill>
              </a:rPr>
              <a:t>in which interpreters may be required, including:</a:t>
            </a:r>
          </a:p>
          <a:p>
            <a:pPr lvl="2">
              <a:buFont typeface="Wingdings" pitchFamily="2" charset="2"/>
              <a:buChar char="Ø"/>
            </a:pPr>
            <a:r>
              <a:rPr lang="en-US" sz="2400" dirty="0">
                <a:solidFill>
                  <a:schemeClr val="tx1"/>
                </a:solidFill>
              </a:rPr>
              <a:t>Discussing a patient's symptoms, conditions, medications, and history;</a:t>
            </a:r>
          </a:p>
          <a:p>
            <a:pPr lvl="2">
              <a:buFont typeface="Wingdings" pitchFamily="2" charset="2"/>
              <a:buChar char="Ø"/>
            </a:pPr>
            <a:r>
              <a:rPr lang="en-US" sz="2400" dirty="0">
                <a:solidFill>
                  <a:schemeClr val="tx1"/>
                </a:solidFill>
              </a:rPr>
              <a:t>Explaining </a:t>
            </a:r>
            <a:r>
              <a:rPr lang="en-US" sz="2400" dirty="0" smtClean="0">
                <a:solidFill>
                  <a:schemeClr val="tx1"/>
                </a:solidFill>
              </a:rPr>
              <a:t>conditions</a:t>
            </a:r>
            <a:r>
              <a:rPr lang="en-US" sz="2400" dirty="0">
                <a:solidFill>
                  <a:schemeClr val="tx1"/>
                </a:solidFill>
              </a:rPr>
              <a:t>, treatment options, tests, medications, surgery;</a:t>
            </a:r>
          </a:p>
          <a:p>
            <a:pPr lvl="2">
              <a:buFont typeface="Wingdings" pitchFamily="2" charset="2"/>
              <a:buChar char="Ø"/>
            </a:pPr>
            <a:r>
              <a:rPr lang="en-US" sz="2400" dirty="0">
                <a:solidFill>
                  <a:schemeClr val="tx1"/>
                </a:solidFill>
              </a:rPr>
              <a:t>Providing a diagnosis or recommendation for treatment;</a:t>
            </a:r>
          </a:p>
          <a:p>
            <a:pPr lvl="2">
              <a:buFont typeface="Wingdings" pitchFamily="2" charset="2"/>
              <a:buChar char="Ø"/>
            </a:pPr>
            <a:r>
              <a:rPr lang="en-US" sz="2400" dirty="0">
                <a:solidFill>
                  <a:schemeClr val="tx1"/>
                </a:solidFill>
              </a:rPr>
              <a:t>Communications immediately preceding, during, and  after surgery;</a:t>
            </a:r>
          </a:p>
          <a:p>
            <a:pPr lvl="2">
              <a:buFont typeface="Wingdings" pitchFamily="2" charset="2"/>
              <a:buChar char="Ø"/>
            </a:pPr>
            <a:r>
              <a:rPr lang="en-US" sz="2400" dirty="0">
                <a:solidFill>
                  <a:schemeClr val="tx1"/>
                </a:solidFill>
              </a:rPr>
              <a:t>Obtaining informed consent for treatment;</a:t>
            </a:r>
          </a:p>
          <a:p>
            <a:pPr lvl="2">
              <a:buFont typeface="Wingdings" pitchFamily="2" charset="2"/>
              <a:buChar char="Ø"/>
            </a:pPr>
            <a:r>
              <a:rPr lang="en-US" sz="2400" dirty="0">
                <a:solidFill>
                  <a:schemeClr val="tx1"/>
                </a:solidFill>
              </a:rPr>
              <a:t>Providing instructions for medications, post-treatment activities, and follow-up treatments</a:t>
            </a:r>
          </a:p>
        </p:txBody>
      </p:sp>
      <p:sp>
        <p:nvSpPr>
          <p:cNvPr id="2" name="Title 1">
            <a:extLst>
              <a:ext uri="{FF2B5EF4-FFF2-40B4-BE49-F238E27FC236}">
                <a16:creationId xmlns:a16="http://schemas.microsoft.com/office/drawing/2014/main" id="{A4B9CDE3-C9D0-4349-BD16-82224B5830F4}"/>
              </a:ext>
            </a:extLst>
          </p:cNvPr>
          <p:cNvSpPr>
            <a:spLocks noGrp="1"/>
          </p:cNvSpPr>
          <p:nvPr>
            <p:ph type="title"/>
          </p:nvPr>
        </p:nvSpPr>
        <p:spPr/>
        <p:txBody>
          <a:bodyPr/>
          <a:lstStyle/>
          <a:p>
            <a:r>
              <a:rPr lang="en-US" dirty="0"/>
              <a:t>Highline Medical Center </a:t>
            </a:r>
          </a:p>
        </p:txBody>
      </p:sp>
    </p:spTree>
    <p:extLst>
      <p:ext uri="{BB962C8B-B14F-4D97-AF65-F5344CB8AC3E}">
        <p14:creationId xmlns:p14="http://schemas.microsoft.com/office/powerpoint/2010/main" val="26707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286000" y="1143000"/>
            <a:ext cx="7543800" cy="1505712"/>
          </a:xfrm>
        </p:spPr>
        <p:txBody>
          <a:bodyPr>
            <a:normAutofit/>
          </a:bodyPr>
          <a:lstStyle/>
          <a:p>
            <a:r>
              <a:rPr lang="en-US" sz="7200" dirty="0" smtClean="0"/>
              <a:t>Service Animals</a:t>
            </a:r>
            <a:endParaRPr lang="en-US" sz="7200" dirty="0"/>
          </a:p>
        </p:txBody>
      </p:sp>
    </p:spTree>
    <p:extLst>
      <p:ext uri="{BB962C8B-B14F-4D97-AF65-F5344CB8AC3E}">
        <p14:creationId xmlns:p14="http://schemas.microsoft.com/office/powerpoint/2010/main" val="122381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460" y="1762764"/>
            <a:ext cx="10058400" cy="4023360"/>
          </a:xfrm>
        </p:spPr>
        <p:txBody>
          <a:bodyPr>
            <a:noAutofit/>
          </a:bodyPr>
          <a:lstStyle/>
          <a:p>
            <a:pPr>
              <a:buFont typeface="Wingdings" panose="05000000000000000000" pitchFamily="2" charset="2"/>
              <a:buChar char="Ø"/>
            </a:pPr>
            <a:r>
              <a:rPr lang="en-US" sz="2800" dirty="0">
                <a:solidFill>
                  <a:schemeClr val="tx1"/>
                </a:solidFill>
              </a:rPr>
              <a:t>A</a:t>
            </a:r>
            <a:r>
              <a:rPr lang="en-US" sz="2800" dirty="0" smtClean="0">
                <a:solidFill>
                  <a:schemeClr val="tx1"/>
                </a:solidFill>
              </a:rPr>
              <a:t>ny </a:t>
            </a:r>
            <a:r>
              <a:rPr lang="en-US" sz="2800" u="sng" dirty="0">
                <a:solidFill>
                  <a:schemeClr val="tx1"/>
                </a:solidFill>
              </a:rPr>
              <a:t>dog</a:t>
            </a:r>
            <a:r>
              <a:rPr lang="en-US" sz="2800" dirty="0">
                <a:solidFill>
                  <a:schemeClr val="tx1"/>
                </a:solidFill>
              </a:rPr>
              <a:t> that is individually trained to do work or perform tasks for the benefit of an individual with a disability, including a physical, sensory, psychiatric, intellectual, or other mental </a:t>
            </a:r>
            <a:r>
              <a:rPr lang="en-US" sz="2800" dirty="0" smtClean="0">
                <a:solidFill>
                  <a:schemeClr val="tx1"/>
                </a:solidFill>
              </a:rPr>
              <a:t>disability</a:t>
            </a:r>
            <a:r>
              <a:rPr lang="en-US" sz="2800" dirty="0">
                <a:solidFill>
                  <a:schemeClr val="tx1"/>
                </a:solidFill>
              </a:rPr>
              <a:t> </a:t>
            </a:r>
            <a:endParaRPr lang="en-US" sz="2800" dirty="0" smtClean="0">
              <a:solidFill>
                <a:schemeClr val="tx1"/>
              </a:solidFill>
            </a:endParaRPr>
          </a:p>
          <a:p>
            <a:pPr lvl="1">
              <a:buFont typeface="Wingdings" panose="05000000000000000000" pitchFamily="2" charset="2"/>
              <a:buChar char="Ø"/>
            </a:pPr>
            <a:r>
              <a:rPr lang="en-US" sz="2800" dirty="0" smtClean="0">
                <a:solidFill>
                  <a:schemeClr val="tx1"/>
                </a:solidFill>
              </a:rPr>
              <a:t>Makes </a:t>
            </a:r>
            <a:r>
              <a:rPr lang="en-US" sz="2800" dirty="0">
                <a:solidFill>
                  <a:schemeClr val="tx1"/>
                </a:solidFill>
              </a:rPr>
              <a:t>clear that comfort or emotional support animals are not covered</a:t>
            </a:r>
          </a:p>
          <a:p>
            <a:pPr lvl="1">
              <a:buFont typeface="Wingdings" panose="05000000000000000000" pitchFamily="2" charset="2"/>
              <a:buChar char="Ø"/>
            </a:pPr>
            <a:r>
              <a:rPr lang="en-US" sz="2800" dirty="0">
                <a:solidFill>
                  <a:schemeClr val="tx1"/>
                </a:solidFill>
              </a:rPr>
              <a:t>Also makes clear that individuals with physical, sensory, psychiatric, or other mental disabilities can use service </a:t>
            </a:r>
            <a:r>
              <a:rPr lang="en-US" sz="2800" dirty="0" smtClean="0">
                <a:solidFill>
                  <a:schemeClr val="tx1"/>
                </a:solidFill>
              </a:rPr>
              <a:t>animals</a:t>
            </a:r>
          </a:p>
        </p:txBody>
      </p:sp>
      <p:sp>
        <p:nvSpPr>
          <p:cNvPr id="2" name="Title 1"/>
          <p:cNvSpPr>
            <a:spLocks noGrp="1"/>
          </p:cNvSpPr>
          <p:nvPr>
            <p:ph type="title"/>
          </p:nvPr>
        </p:nvSpPr>
        <p:spPr/>
        <p:txBody>
          <a:bodyPr/>
          <a:lstStyle/>
          <a:p>
            <a:r>
              <a:rPr lang="en-US" dirty="0" smtClean="0"/>
              <a:t>Service Animals</a:t>
            </a:r>
            <a:endParaRPr lang="en-US" dirty="0"/>
          </a:p>
        </p:txBody>
      </p:sp>
    </p:spTree>
    <p:extLst>
      <p:ext uri="{BB962C8B-B14F-4D97-AF65-F5344CB8AC3E}">
        <p14:creationId xmlns:p14="http://schemas.microsoft.com/office/powerpoint/2010/main" val="181372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09800"/>
            <a:ext cx="9982200" cy="3708708"/>
          </a:xfrm>
          <a:prstGeom prst="rect">
            <a:avLst/>
          </a:prstGeom>
          <a:noFill/>
        </p:spPr>
        <p:txBody>
          <a:bodyPr wrap="square" rtlCol="0">
            <a:spAutoFit/>
          </a:bodyPr>
          <a:lstStyle/>
          <a:p>
            <a:pPr marL="514350" indent="-514350">
              <a:buFont typeface="+mj-lt"/>
              <a:buAutoNum type="arabicPeriod"/>
            </a:pPr>
            <a:r>
              <a:rPr lang="en-US" sz="3200" b="0" dirty="0" smtClean="0">
                <a:solidFill>
                  <a:schemeClr val="tx1"/>
                </a:solidFill>
              </a:rPr>
              <a:t>Enable you to understand health care organizations’ obligations under the Americans with Disabilities Act (ADA)</a:t>
            </a:r>
          </a:p>
          <a:p>
            <a:pPr marL="514350" indent="-514350">
              <a:buFont typeface="+mj-lt"/>
              <a:buAutoNum type="arabicPeriod"/>
            </a:pPr>
            <a:r>
              <a:rPr lang="en-US" sz="3200" b="0" dirty="0" smtClean="0">
                <a:solidFill>
                  <a:schemeClr val="tx1"/>
                </a:solidFill>
              </a:rPr>
              <a:t>Learn about the Department’s recent cases addressing barriers to equal access to health care</a:t>
            </a:r>
          </a:p>
          <a:p>
            <a:pPr marL="514350" indent="-514350">
              <a:buFont typeface="+mj-lt"/>
              <a:buAutoNum type="arabicPeriod"/>
            </a:pPr>
            <a:r>
              <a:rPr lang="en-US" sz="3200" b="0" dirty="0" smtClean="0">
                <a:solidFill>
                  <a:schemeClr val="tx1"/>
                </a:solidFill>
              </a:rPr>
              <a:t>Find out where to go for more information about preventing barriers to health care access</a:t>
            </a:r>
          </a:p>
          <a:p>
            <a:pPr marL="228600" indent="-228600">
              <a:buAutoNum type="arabicPeriod"/>
            </a:pPr>
            <a:endParaRPr lang="en-US" dirty="0"/>
          </a:p>
        </p:txBody>
      </p:sp>
      <p:sp>
        <p:nvSpPr>
          <p:cNvPr id="18435" name="Title 3"/>
          <p:cNvSpPr>
            <a:spLocks noGrp="1"/>
          </p:cNvSpPr>
          <p:nvPr>
            <p:ph type="title"/>
          </p:nvPr>
        </p:nvSpPr>
        <p:spPr>
          <a:xfrm>
            <a:off x="2346960" y="762000"/>
            <a:ext cx="7543800" cy="990600"/>
          </a:xfrm>
        </p:spPr>
        <p:txBody>
          <a:bodyPr/>
          <a:lstStyle/>
          <a:p>
            <a:r>
              <a:rPr lang="en-US" altLang="en-US" dirty="0">
                <a:solidFill>
                  <a:schemeClr val="bg2">
                    <a:lumMod val="25000"/>
                  </a:schemeClr>
                </a:solidFill>
                <a:cs typeface="Times New Roman" panose="02020603050405020304" pitchFamily="18" charset="0"/>
              </a:rPr>
              <a:t>Learning Objectives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26466"/>
          </a:xfrm>
        </p:spPr>
        <p:txBody>
          <a:bodyPr>
            <a:noAutofit/>
          </a:bodyPr>
          <a:lstStyle/>
          <a:p>
            <a:pPr marL="615950" marR="188595" indent="-457200">
              <a:lnSpc>
                <a:spcPct val="100000"/>
              </a:lnSpc>
              <a:buFont typeface="Wingdings" panose="05000000000000000000" pitchFamily="2" charset="2"/>
              <a:buChar char="Ø"/>
            </a:pPr>
            <a:r>
              <a:rPr lang="en-US" sz="2800" dirty="0" smtClean="0">
                <a:solidFill>
                  <a:schemeClr val="tx1"/>
                </a:solidFill>
              </a:rPr>
              <a:t>Title </a:t>
            </a:r>
            <a:r>
              <a:rPr lang="en-US" sz="2800" dirty="0">
                <a:solidFill>
                  <a:schemeClr val="tx1"/>
                </a:solidFill>
              </a:rPr>
              <a:t>II and III entities must modify policies to permit the use of a service animal by a person with a </a:t>
            </a:r>
            <a:r>
              <a:rPr lang="en-US" sz="2800" dirty="0" smtClean="0">
                <a:solidFill>
                  <a:schemeClr val="tx1"/>
                </a:solidFill>
              </a:rPr>
              <a:t>disability</a:t>
            </a:r>
          </a:p>
          <a:p>
            <a:pPr marL="615950" marR="188595" indent="-457200">
              <a:lnSpc>
                <a:spcPct val="100000"/>
              </a:lnSpc>
              <a:buFont typeface="Wingdings" panose="05000000000000000000" pitchFamily="2" charset="2"/>
              <a:buChar char="Ø"/>
            </a:pPr>
            <a:r>
              <a:rPr lang="en-US" sz="2800" spc="-5" dirty="0">
                <a:solidFill>
                  <a:schemeClr val="tx1"/>
                </a:solidFill>
              </a:rPr>
              <a:t>E</a:t>
            </a:r>
            <a:r>
              <a:rPr lang="en-US" sz="2800" spc="-30" dirty="0">
                <a:solidFill>
                  <a:schemeClr val="tx1"/>
                </a:solidFill>
              </a:rPr>
              <a:t>n</a:t>
            </a:r>
            <a:r>
              <a:rPr lang="en-US" sz="2800" spc="-5" dirty="0">
                <a:solidFill>
                  <a:schemeClr val="tx1"/>
                </a:solidFill>
              </a:rPr>
              <a:t>t</a:t>
            </a:r>
            <a:r>
              <a:rPr lang="en-US" sz="2800" dirty="0">
                <a:solidFill>
                  <a:schemeClr val="tx1"/>
                </a:solidFill>
              </a:rPr>
              <a:t>i</a:t>
            </a:r>
            <a:r>
              <a:rPr lang="en-US" sz="2800" spc="-15" dirty="0">
                <a:solidFill>
                  <a:schemeClr val="tx1"/>
                </a:solidFill>
              </a:rPr>
              <a:t>ty</a:t>
            </a:r>
            <a:r>
              <a:rPr lang="en-US" sz="2800" spc="-10" dirty="0">
                <a:solidFill>
                  <a:schemeClr val="tx1"/>
                </a:solidFill>
              </a:rPr>
              <a:t> </a:t>
            </a:r>
            <a:r>
              <a:rPr lang="en-US" sz="2800" spc="-30" dirty="0">
                <a:solidFill>
                  <a:schemeClr val="tx1"/>
                </a:solidFill>
              </a:rPr>
              <a:t>m</a:t>
            </a:r>
            <a:r>
              <a:rPr lang="en-US" sz="2800" spc="-70" dirty="0">
                <a:solidFill>
                  <a:schemeClr val="tx1"/>
                </a:solidFill>
              </a:rPr>
              <a:t>a</a:t>
            </a:r>
            <a:r>
              <a:rPr lang="en-US" sz="2800" spc="-15" dirty="0">
                <a:solidFill>
                  <a:schemeClr val="tx1"/>
                </a:solidFill>
              </a:rPr>
              <a:t>y</a:t>
            </a:r>
            <a:r>
              <a:rPr lang="en-US" sz="2800" dirty="0">
                <a:solidFill>
                  <a:schemeClr val="tx1"/>
                </a:solidFill>
              </a:rPr>
              <a:t> no</a:t>
            </a:r>
            <a:r>
              <a:rPr lang="en-US" sz="2800" spc="-10" dirty="0">
                <a:solidFill>
                  <a:schemeClr val="tx1"/>
                </a:solidFill>
              </a:rPr>
              <a:t>t </a:t>
            </a:r>
            <a:r>
              <a:rPr lang="en-US" sz="2800" spc="-60" dirty="0">
                <a:solidFill>
                  <a:schemeClr val="tx1"/>
                </a:solidFill>
              </a:rPr>
              <a:t>r</a:t>
            </a:r>
            <a:r>
              <a:rPr lang="en-US" sz="2800" spc="-15" dirty="0">
                <a:solidFill>
                  <a:schemeClr val="tx1"/>
                </a:solidFill>
              </a:rPr>
              <a:t>e</a:t>
            </a:r>
            <a:r>
              <a:rPr lang="en-US" sz="2800" dirty="0">
                <a:solidFill>
                  <a:schemeClr val="tx1"/>
                </a:solidFill>
              </a:rPr>
              <a:t>qui</a:t>
            </a:r>
            <a:r>
              <a:rPr lang="en-US" sz="2800" spc="-60" dirty="0">
                <a:solidFill>
                  <a:schemeClr val="tx1"/>
                </a:solidFill>
              </a:rPr>
              <a:t>r</a:t>
            </a:r>
            <a:r>
              <a:rPr lang="en-US" sz="2800" spc="-15" dirty="0">
                <a:solidFill>
                  <a:schemeClr val="tx1"/>
                </a:solidFill>
              </a:rPr>
              <a:t>e</a:t>
            </a:r>
            <a:r>
              <a:rPr lang="en-US" sz="2800" spc="-5" dirty="0">
                <a:solidFill>
                  <a:schemeClr val="tx1"/>
                </a:solidFill>
              </a:rPr>
              <a:t> </a:t>
            </a:r>
            <a:r>
              <a:rPr lang="en-US" sz="2800" spc="-25" dirty="0">
                <a:solidFill>
                  <a:schemeClr val="tx1"/>
                </a:solidFill>
              </a:rPr>
              <a:t>wr</a:t>
            </a:r>
            <a:r>
              <a:rPr lang="en-US" sz="2800" spc="-10" dirty="0">
                <a:solidFill>
                  <a:schemeClr val="tx1"/>
                </a:solidFill>
              </a:rPr>
              <a:t>i</a:t>
            </a:r>
            <a:r>
              <a:rPr lang="en-US" sz="2800" spc="-55" dirty="0">
                <a:solidFill>
                  <a:schemeClr val="tx1"/>
                </a:solidFill>
              </a:rPr>
              <a:t>t</a:t>
            </a:r>
            <a:r>
              <a:rPr lang="en-US" sz="2800" spc="-45" dirty="0">
                <a:solidFill>
                  <a:schemeClr val="tx1"/>
                </a:solidFill>
              </a:rPr>
              <a:t>t</a:t>
            </a:r>
            <a:r>
              <a:rPr lang="en-US" sz="2800" spc="-15" dirty="0">
                <a:solidFill>
                  <a:schemeClr val="tx1"/>
                </a:solidFill>
              </a:rPr>
              <a:t>e</a:t>
            </a:r>
            <a:r>
              <a:rPr lang="en-US" sz="2800" dirty="0">
                <a:solidFill>
                  <a:schemeClr val="tx1"/>
                </a:solidFill>
              </a:rPr>
              <a:t>n do</a:t>
            </a:r>
            <a:r>
              <a:rPr lang="en-US" sz="2800" spc="-5" dirty="0">
                <a:solidFill>
                  <a:schemeClr val="tx1"/>
                </a:solidFill>
              </a:rPr>
              <a:t>c</a:t>
            </a:r>
            <a:r>
              <a:rPr lang="en-US" sz="2800" dirty="0">
                <a:solidFill>
                  <a:schemeClr val="tx1"/>
                </a:solidFill>
              </a:rPr>
              <a:t>u</a:t>
            </a:r>
            <a:r>
              <a:rPr lang="en-US" sz="2800" spc="-5" dirty="0">
                <a:solidFill>
                  <a:schemeClr val="tx1"/>
                </a:solidFill>
              </a:rPr>
              <a:t>m</a:t>
            </a:r>
            <a:r>
              <a:rPr lang="en-US" sz="2800" spc="-15" dirty="0">
                <a:solidFill>
                  <a:schemeClr val="tx1"/>
                </a:solidFill>
              </a:rPr>
              <a:t>e</a:t>
            </a:r>
            <a:r>
              <a:rPr lang="en-US" sz="2800" spc="-30" dirty="0">
                <a:solidFill>
                  <a:schemeClr val="tx1"/>
                </a:solidFill>
              </a:rPr>
              <a:t>n</a:t>
            </a:r>
            <a:r>
              <a:rPr lang="en-US" sz="2800" spc="-50" dirty="0">
                <a:solidFill>
                  <a:schemeClr val="tx1"/>
                </a:solidFill>
              </a:rPr>
              <a:t>t</a:t>
            </a:r>
            <a:r>
              <a:rPr lang="en-US" sz="2800" spc="-30" dirty="0">
                <a:solidFill>
                  <a:schemeClr val="tx1"/>
                </a:solidFill>
              </a:rPr>
              <a:t>a</a:t>
            </a:r>
            <a:r>
              <a:rPr lang="en-US" sz="2800" spc="-15" dirty="0">
                <a:solidFill>
                  <a:schemeClr val="tx1"/>
                </a:solidFill>
              </a:rPr>
              <a:t>t</a:t>
            </a:r>
            <a:r>
              <a:rPr lang="en-US" sz="2800" dirty="0">
                <a:solidFill>
                  <a:schemeClr val="tx1"/>
                </a:solidFill>
              </a:rPr>
              <a:t>ion</a:t>
            </a:r>
            <a:r>
              <a:rPr lang="en-US" sz="2800" spc="-20" dirty="0">
                <a:solidFill>
                  <a:schemeClr val="tx1"/>
                </a:solidFill>
              </a:rPr>
              <a:t> </a:t>
            </a:r>
            <a:r>
              <a:rPr lang="en-US" sz="2800" dirty="0">
                <a:solidFill>
                  <a:schemeClr val="tx1"/>
                </a:solidFill>
              </a:rPr>
              <a:t>of</a:t>
            </a:r>
            <a:r>
              <a:rPr lang="en-US" sz="2800" spc="-5" dirty="0">
                <a:solidFill>
                  <a:schemeClr val="tx1"/>
                </a:solidFill>
              </a:rPr>
              <a:t> </a:t>
            </a:r>
            <a:r>
              <a:rPr lang="en-US" sz="2800" spc="-20" dirty="0">
                <a:solidFill>
                  <a:schemeClr val="tx1"/>
                </a:solidFill>
              </a:rPr>
              <a:t>nee</a:t>
            </a:r>
            <a:r>
              <a:rPr lang="en-US" sz="2800" dirty="0">
                <a:solidFill>
                  <a:schemeClr val="tx1"/>
                </a:solidFill>
              </a:rPr>
              <a:t>d</a:t>
            </a:r>
            <a:r>
              <a:rPr lang="en-US" sz="2800" spc="-20" dirty="0">
                <a:solidFill>
                  <a:schemeClr val="tx1"/>
                </a:solidFill>
              </a:rPr>
              <a:t> </a:t>
            </a:r>
            <a:r>
              <a:rPr lang="en-US" sz="2800" spc="-65" dirty="0">
                <a:solidFill>
                  <a:schemeClr val="tx1"/>
                </a:solidFill>
              </a:rPr>
              <a:t>f</a:t>
            </a:r>
            <a:r>
              <a:rPr lang="en-US" sz="2800" spc="-15" dirty="0">
                <a:solidFill>
                  <a:schemeClr val="tx1"/>
                </a:solidFill>
              </a:rPr>
              <a:t>or</a:t>
            </a:r>
            <a:r>
              <a:rPr lang="en-US" sz="2800" spc="-10" dirty="0">
                <a:solidFill>
                  <a:schemeClr val="tx1"/>
                </a:solidFill>
              </a:rPr>
              <a:t> </a:t>
            </a:r>
            <a:r>
              <a:rPr lang="en-US" sz="2800" dirty="0">
                <a:solidFill>
                  <a:schemeClr val="tx1"/>
                </a:solidFill>
              </a:rPr>
              <a:t>ani</a:t>
            </a:r>
            <a:r>
              <a:rPr lang="en-US" sz="2800" spc="-10" dirty="0">
                <a:solidFill>
                  <a:schemeClr val="tx1"/>
                </a:solidFill>
              </a:rPr>
              <a:t>m</a:t>
            </a:r>
            <a:r>
              <a:rPr lang="en-US" sz="2800" dirty="0">
                <a:solidFill>
                  <a:schemeClr val="tx1"/>
                </a:solidFill>
              </a:rPr>
              <a:t>al</a:t>
            </a:r>
          </a:p>
          <a:p>
            <a:pPr marL="615950" marR="188595" indent="-457200">
              <a:lnSpc>
                <a:spcPct val="100000"/>
              </a:lnSpc>
              <a:buFont typeface="Wingdings" panose="05000000000000000000" pitchFamily="2" charset="2"/>
              <a:buChar char="Ø"/>
            </a:pPr>
            <a:r>
              <a:rPr lang="en-US" sz="2800" dirty="0" smtClean="0">
                <a:solidFill>
                  <a:schemeClr val="tx1"/>
                </a:solidFill>
              </a:rPr>
              <a:t>A </a:t>
            </a:r>
            <a:r>
              <a:rPr lang="en-US" sz="2800" dirty="0">
                <a:solidFill>
                  <a:schemeClr val="tx1"/>
                </a:solidFill>
              </a:rPr>
              <a:t>service animal </a:t>
            </a:r>
            <a:r>
              <a:rPr lang="en-US" sz="2800" dirty="0" smtClean="0">
                <a:solidFill>
                  <a:schemeClr val="tx1"/>
                </a:solidFill>
              </a:rPr>
              <a:t>generally may </a:t>
            </a:r>
            <a:r>
              <a:rPr lang="en-US" sz="2800" dirty="0">
                <a:solidFill>
                  <a:schemeClr val="tx1"/>
                </a:solidFill>
              </a:rPr>
              <a:t>be excluded only </a:t>
            </a:r>
            <a:r>
              <a:rPr lang="en-US" sz="2800" dirty="0" smtClean="0">
                <a:solidFill>
                  <a:schemeClr val="tx1"/>
                </a:solidFill>
              </a:rPr>
              <a:t>when:</a:t>
            </a:r>
          </a:p>
          <a:p>
            <a:pPr marL="615950" marR="188595" indent="-457200">
              <a:lnSpc>
                <a:spcPct val="100000"/>
              </a:lnSpc>
              <a:buFont typeface="Wingdings" panose="05000000000000000000" pitchFamily="2" charset="2"/>
              <a:buChar char="Ø"/>
            </a:pPr>
            <a:r>
              <a:rPr lang="en-US" sz="2800" dirty="0" smtClean="0">
                <a:solidFill>
                  <a:schemeClr val="tx1"/>
                </a:solidFill>
              </a:rPr>
              <a:t>The </a:t>
            </a:r>
            <a:r>
              <a:rPr lang="en-US" sz="2800" dirty="0">
                <a:solidFill>
                  <a:schemeClr val="tx1"/>
                </a:solidFill>
              </a:rPr>
              <a:t>animal is out of control and the handler does not take effective action to control it; </a:t>
            </a:r>
            <a:r>
              <a:rPr lang="en-US" sz="2800" dirty="0" smtClean="0">
                <a:solidFill>
                  <a:schemeClr val="tx1"/>
                </a:solidFill>
              </a:rPr>
              <a:t>or</a:t>
            </a:r>
          </a:p>
          <a:p>
            <a:pPr marL="615950" marR="188595" indent="-457200">
              <a:lnSpc>
                <a:spcPct val="100000"/>
              </a:lnSpc>
              <a:buFont typeface="Wingdings" panose="05000000000000000000" pitchFamily="2" charset="2"/>
              <a:buChar char="Ø"/>
            </a:pPr>
            <a:r>
              <a:rPr lang="en-US" sz="2800" dirty="0" smtClean="0">
                <a:solidFill>
                  <a:schemeClr val="tx1"/>
                </a:solidFill>
              </a:rPr>
              <a:t>The </a:t>
            </a:r>
            <a:r>
              <a:rPr lang="en-US" sz="2800" dirty="0">
                <a:solidFill>
                  <a:schemeClr val="tx1"/>
                </a:solidFill>
              </a:rPr>
              <a:t>animal is not </a:t>
            </a:r>
            <a:r>
              <a:rPr lang="en-US" sz="2800" dirty="0" smtClean="0">
                <a:solidFill>
                  <a:schemeClr val="tx1"/>
                </a:solidFill>
              </a:rPr>
              <a:t>housebroken</a:t>
            </a:r>
            <a:endParaRPr lang="en-US" sz="2800"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Service Animals</a:t>
            </a:r>
            <a:endParaRPr lang="en-US" dirty="0"/>
          </a:p>
        </p:txBody>
      </p:sp>
    </p:spTree>
    <p:extLst>
      <p:ext uri="{BB962C8B-B14F-4D97-AF65-F5344CB8AC3E}">
        <p14:creationId xmlns:p14="http://schemas.microsoft.com/office/powerpoint/2010/main" val="234417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26466"/>
          </a:xfrm>
        </p:spPr>
        <p:txBody>
          <a:bodyPr>
            <a:normAutofit/>
          </a:bodyPr>
          <a:lstStyle/>
          <a:p>
            <a:pPr marL="615950" marR="188595" indent="-457200">
              <a:lnSpc>
                <a:spcPct val="100000"/>
              </a:lnSpc>
              <a:buFont typeface="Wingdings" panose="05000000000000000000" pitchFamily="2" charset="2"/>
              <a:buChar char="Ø"/>
            </a:pPr>
            <a:r>
              <a:rPr lang="en-US" sz="3000" dirty="0" smtClean="0">
                <a:solidFill>
                  <a:schemeClr val="tx1"/>
                </a:solidFill>
              </a:rPr>
              <a:t>Service animals are generally allowed in all areas of a facility where the public is normally allowed to go</a:t>
            </a:r>
          </a:p>
          <a:p>
            <a:pPr marL="835406" marR="188595" lvl="1" indent="-457200">
              <a:lnSpc>
                <a:spcPct val="100000"/>
              </a:lnSpc>
              <a:buFont typeface="Wingdings" panose="05000000000000000000" pitchFamily="2" charset="2"/>
              <a:buChar char="Ø"/>
            </a:pPr>
            <a:r>
              <a:rPr lang="en-US" sz="3000" dirty="0" smtClean="0">
                <a:solidFill>
                  <a:schemeClr val="tx1"/>
                </a:solidFill>
              </a:rPr>
              <a:t>But may be appropriate to exclude service animals from limited-access areas for health reasons, e.g. operating rooms and burn units</a:t>
            </a:r>
          </a:p>
          <a:p>
            <a:pPr marL="615950" marR="188595" indent="-457200">
              <a:lnSpc>
                <a:spcPct val="100000"/>
              </a:lnSpc>
              <a:buFont typeface="Wingdings" panose="05000000000000000000" pitchFamily="2" charset="2"/>
              <a:buChar char="Ø"/>
            </a:pPr>
            <a:r>
              <a:rPr lang="en-US" sz="3000" dirty="0" smtClean="0">
                <a:solidFill>
                  <a:schemeClr val="tx1"/>
                </a:solidFill>
              </a:rPr>
              <a:t>Even </a:t>
            </a:r>
            <a:r>
              <a:rPr lang="en-US" sz="3000" dirty="0">
                <a:solidFill>
                  <a:schemeClr val="tx1"/>
                </a:solidFill>
              </a:rPr>
              <a:t>if the animal can be excluded, </a:t>
            </a:r>
            <a:r>
              <a:rPr lang="en-US" sz="3000" spc="-15" dirty="0">
                <a:solidFill>
                  <a:schemeClr val="tx1"/>
                </a:solidFill>
                <a:cs typeface="Calibri"/>
              </a:rPr>
              <a:t>t</a:t>
            </a:r>
            <a:r>
              <a:rPr lang="en-US" sz="3000" spc="-20" dirty="0">
                <a:solidFill>
                  <a:schemeClr val="tx1"/>
                </a:solidFill>
                <a:cs typeface="Calibri"/>
              </a:rPr>
              <a:t>he</a:t>
            </a:r>
            <a:r>
              <a:rPr lang="en-US" sz="3000" spc="-15" dirty="0">
                <a:solidFill>
                  <a:schemeClr val="tx1"/>
                </a:solidFill>
                <a:cs typeface="Calibri"/>
              </a:rPr>
              <a:t> </a:t>
            </a:r>
            <a:r>
              <a:rPr lang="en-US" sz="3000" dirty="0">
                <a:solidFill>
                  <a:schemeClr val="tx1"/>
                </a:solidFill>
                <a:cs typeface="Calibri"/>
              </a:rPr>
              <a:t>indiv</a:t>
            </a:r>
            <a:r>
              <a:rPr lang="en-US" sz="3000" spc="-5" dirty="0">
                <a:solidFill>
                  <a:schemeClr val="tx1"/>
                </a:solidFill>
                <a:cs typeface="Calibri"/>
              </a:rPr>
              <a:t>i</a:t>
            </a:r>
            <a:r>
              <a:rPr lang="en-US" sz="3000" dirty="0">
                <a:solidFill>
                  <a:schemeClr val="tx1"/>
                </a:solidFill>
                <a:cs typeface="Calibri"/>
              </a:rPr>
              <a:t>d</a:t>
            </a:r>
            <a:r>
              <a:rPr lang="en-US" sz="3000" spc="-5" dirty="0">
                <a:solidFill>
                  <a:schemeClr val="tx1"/>
                </a:solidFill>
                <a:cs typeface="Calibri"/>
              </a:rPr>
              <a:t>u</a:t>
            </a:r>
            <a:r>
              <a:rPr lang="en-US" sz="3000" dirty="0">
                <a:solidFill>
                  <a:schemeClr val="tx1"/>
                </a:solidFill>
                <a:cs typeface="Calibri"/>
              </a:rPr>
              <a:t>al</a:t>
            </a:r>
            <a:r>
              <a:rPr lang="en-US" sz="3000" spc="-25" dirty="0">
                <a:solidFill>
                  <a:schemeClr val="tx1"/>
                </a:solidFill>
                <a:cs typeface="Calibri"/>
              </a:rPr>
              <a:t> </a:t>
            </a:r>
            <a:r>
              <a:rPr lang="en-US" sz="3000" spc="-30" dirty="0">
                <a:solidFill>
                  <a:schemeClr val="tx1"/>
                </a:solidFill>
                <a:cs typeface="Calibri"/>
              </a:rPr>
              <a:t>w</a:t>
            </a:r>
            <a:r>
              <a:rPr lang="en-US" sz="3000" dirty="0">
                <a:solidFill>
                  <a:schemeClr val="tx1"/>
                </a:solidFill>
                <a:cs typeface="Calibri"/>
              </a:rPr>
              <a:t>i</a:t>
            </a:r>
            <a:r>
              <a:rPr lang="en-US" sz="3000" spc="-5" dirty="0">
                <a:solidFill>
                  <a:schemeClr val="tx1"/>
                </a:solidFill>
                <a:cs typeface="Calibri"/>
              </a:rPr>
              <a:t>t</a:t>
            </a:r>
            <a:r>
              <a:rPr lang="en-US" sz="3000" dirty="0">
                <a:solidFill>
                  <a:schemeClr val="tx1"/>
                </a:solidFill>
                <a:cs typeface="Calibri"/>
              </a:rPr>
              <a:t>h a</a:t>
            </a:r>
            <a:r>
              <a:rPr lang="en-US" sz="3000" spc="-5" dirty="0">
                <a:solidFill>
                  <a:schemeClr val="tx1"/>
                </a:solidFill>
                <a:cs typeface="Calibri"/>
              </a:rPr>
              <a:t> </a:t>
            </a:r>
            <a:r>
              <a:rPr lang="en-US" sz="3000" dirty="0">
                <a:solidFill>
                  <a:schemeClr val="tx1"/>
                </a:solidFill>
                <a:cs typeface="Calibri"/>
              </a:rPr>
              <a:t>disabil</a:t>
            </a:r>
            <a:r>
              <a:rPr lang="en-US" sz="3000" spc="-5" dirty="0">
                <a:solidFill>
                  <a:schemeClr val="tx1"/>
                </a:solidFill>
                <a:cs typeface="Calibri"/>
              </a:rPr>
              <a:t>i</a:t>
            </a:r>
            <a:r>
              <a:rPr lang="en-US" sz="3000" spc="-15" dirty="0">
                <a:solidFill>
                  <a:schemeClr val="tx1"/>
                </a:solidFill>
                <a:cs typeface="Calibri"/>
              </a:rPr>
              <a:t>ty </a:t>
            </a:r>
            <a:r>
              <a:rPr lang="en-US" sz="3000" dirty="0">
                <a:solidFill>
                  <a:schemeClr val="tx1"/>
                </a:solidFill>
                <a:cs typeface="Calibri"/>
              </a:rPr>
              <a:t>should </a:t>
            </a:r>
            <a:r>
              <a:rPr lang="en-US" sz="3000" spc="-20" dirty="0">
                <a:solidFill>
                  <a:schemeClr val="tx1"/>
                </a:solidFill>
                <a:cs typeface="Calibri"/>
              </a:rPr>
              <a:t>be</a:t>
            </a:r>
            <a:r>
              <a:rPr lang="en-US" sz="3000" spc="-15" dirty="0">
                <a:solidFill>
                  <a:schemeClr val="tx1"/>
                </a:solidFill>
                <a:cs typeface="Calibri"/>
              </a:rPr>
              <a:t> </a:t>
            </a:r>
            <a:r>
              <a:rPr lang="en-US" sz="3000" spc="-20" dirty="0">
                <a:solidFill>
                  <a:schemeClr val="tx1"/>
                </a:solidFill>
                <a:cs typeface="Calibri"/>
              </a:rPr>
              <a:t>g</a:t>
            </a:r>
            <a:r>
              <a:rPr lang="en-US" sz="3000" dirty="0">
                <a:solidFill>
                  <a:schemeClr val="tx1"/>
                </a:solidFill>
                <a:cs typeface="Calibri"/>
              </a:rPr>
              <a:t>i</a:t>
            </a:r>
            <a:r>
              <a:rPr lang="en-US" sz="3000" spc="-30" dirty="0">
                <a:solidFill>
                  <a:schemeClr val="tx1"/>
                </a:solidFill>
                <a:cs typeface="Calibri"/>
              </a:rPr>
              <a:t>v</a:t>
            </a:r>
            <a:r>
              <a:rPr lang="en-US" sz="3000" spc="-15" dirty="0">
                <a:solidFill>
                  <a:schemeClr val="tx1"/>
                </a:solidFill>
                <a:cs typeface="Calibri"/>
              </a:rPr>
              <a:t>e</a:t>
            </a:r>
            <a:r>
              <a:rPr lang="en-US" sz="3000" dirty="0">
                <a:solidFill>
                  <a:schemeClr val="tx1"/>
                </a:solidFill>
                <a:cs typeface="Calibri"/>
              </a:rPr>
              <a:t>n</a:t>
            </a:r>
            <a:r>
              <a:rPr lang="en-US" sz="3000" spc="-20" dirty="0">
                <a:solidFill>
                  <a:schemeClr val="tx1"/>
                </a:solidFill>
                <a:cs typeface="Calibri"/>
              </a:rPr>
              <a:t> </a:t>
            </a:r>
            <a:r>
              <a:rPr lang="en-US" sz="3000" spc="-15" dirty="0">
                <a:solidFill>
                  <a:schemeClr val="tx1"/>
                </a:solidFill>
                <a:cs typeface="Calibri"/>
              </a:rPr>
              <a:t>t</a:t>
            </a:r>
            <a:r>
              <a:rPr lang="en-US" sz="3000" spc="-20" dirty="0">
                <a:solidFill>
                  <a:schemeClr val="tx1"/>
                </a:solidFill>
                <a:cs typeface="Calibri"/>
              </a:rPr>
              <a:t>he</a:t>
            </a:r>
            <a:r>
              <a:rPr lang="en-US" sz="3000" spc="-15" dirty="0">
                <a:solidFill>
                  <a:schemeClr val="tx1"/>
                </a:solidFill>
                <a:cs typeface="Calibri"/>
              </a:rPr>
              <a:t> </a:t>
            </a:r>
            <a:r>
              <a:rPr lang="en-US" sz="3000" dirty="0">
                <a:solidFill>
                  <a:schemeClr val="tx1"/>
                </a:solidFill>
                <a:cs typeface="Calibri"/>
              </a:rPr>
              <a:t>oppo</a:t>
            </a:r>
            <a:r>
              <a:rPr lang="en-US" sz="3000" spc="-5" dirty="0">
                <a:solidFill>
                  <a:schemeClr val="tx1"/>
                </a:solidFill>
                <a:cs typeface="Calibri"/>
              </a:rPr>
              <a:t>r</a:t>
            </a:r>
            <a:r>
              <a:rPr lang="en-US" sz="3000" spc="-15" dirty="0">
                <a:solidFill>
                  <a:schemeClr val="tx1"/>
                </a:solidFill>
                <a:cs typeface="Calibri"/>
              </a:rPr>
              <a:t>t</a:t>
            </a:r>
            <a:r>
              <a:rPr lang="en-US" sz="3000" dirty="0">
                <a:solidFill>
                  <a:schemeClr val="tx1"/>
                </a:solidFill>
                <a:cs typeface="Calibri"/>
              </a:rPr>
              <a:t>uni</a:t>
            </a:r>
            <a:r>
              <a:rPr lang="en-US" sz="3000" spc="-5" dirty="0">
                <a:solidFill>
                  <a:schemeClr val="tx1"/>
                </a:solidFill>
                <a:cs typeface="Calibri"/>
              </a:rPr>
              <a:t>t</a:t>
            </a:r>
            <a:r>
              <a:rPr lang="en-US" sz="3000" spc="-15" dirty="0">
                <a:solidFill>
                  <a:schemeClr val="tx1"/>
                </a:solidFill>
                <a:cs typeface="Calibri"/>
              </a:rPr>
              <a:t>y</a:t>
            </a:r>
            <a:r>
              <a:rPr lang="en-US" sz="3000" spc="-10" dirty="0">
                <a:solidFill>
                  <a:schemeClr val="tx1"/>
                </a:solidFill>
                <a:cs typeface="Calibri"/>
              </a:rPr>
              <a:t> </a:t>
            </a:r>
            <a:r>
              <a:rPr lang="en-US" sz="3000" spc="-45" dirty="0">
                <a:solidFill>
                  <a:schemeClr val="tx1"/>
                </a:solidFill>
                <a:cs typeface="Calibri"/>
              </a:rPr>
              <a:t>t</a:t>
            </a:r>
            <a:r>
              <a:rPr lang="en-US" sz="3000" dirty="0">
                <a:solidFill>
                  <a:schemeClr val="tx1"/>
                </a:solidFill>
                <a:cs typeface="Calibri"/>
              </a:rPr>
              <a:t>o pa</a:t>
            </a:r>
            <a:r>
              <a:rPr lang="en-US" sz="3000" spc="-5" dirty="0">
                <a:solidFill>
                  <a:schemeClr val="tx1"/>
                </a:solidFill>
                <a:cs typeface="Calibri"/>
              </a:rPr>
              <a:t>r</a:t>
            </a:r>
            <a:r>
              <a:rPr lang="en-US" sz="3000" spc="-15" dirty="0">
                <a:solidFill>
                  <a:schemeClr val="tx1"/>
                </a:solidFill>
                <a:cs typeface="Calibri"/>
              </a:rPr>
              <a:t>t</a:t>
            </a:r>
            <a:r>
              <a:rPr lang="en-US" sz="3000" dirty="0">
                <a:solidFill>
                  <a:schemeClr val="tx1"/>
                </a:solidFill>
                <a:cs typeface="Calibri"/>
              </a:rPr>
              <a:t>i</a:t>
            </a:r>
            <a:r>
              <a:rPr lang="en-US" sz="3000" spc="-5" dirty="0">
                <a:solidFill>
                  <a:schemeClr val="tx1"/>
                </a:solidFill>
                <a:cs typeface="Calibri"/>
              </a:rPr>
              <a:t>c</a:t>
            </a:r>
            <a:r>
              <a:rPr lang="en-US" sz="3000" dirty="0">
                <a:solidFill>
                  <a:schemeClr val="tx1"/>
                </a:solidFill>
                <a:cs typeface="Calibri"/>
              </a:rPr>
              <a:t>ip</a:t>
            </a:r>
            <a:r>
              <a:rPr lang="en-US" sz="3000" spc="-30" dirty="0">
                <a:solidFill>
                  <a:schemeClr val="tx1"/>
                </a:solidFill>
                <a:cs typeface="Calibri"/>
              </a:rPr>
              <a:t>a</a:t>
            </a:r>
            <a:r>
              <a:rPr lang="en-US" sz="3000" spc="-45" dirty="0">
                <a:solidFill>
                  <a:schemeClr val="tx1"/>
                </a:solidFill>
                <a:cs typeface="Calibri"/>
              </a:rPr>
              <a:t>t</a:t>
            </a:r>
            <a:r>
              <a:rPr lang="en-US" sz="3000" spc="-15" dirty="0">
                <a:solidFill>
                  <a:schemeClr val="tx1"/>
                </a:solidFill>
                <a:cs typeface="Calibri"/>
              </a:rPr>
              <a:t>e</a:t>
            </a:r>
            <a:r>
              <a:rPr lang="en-US" sz="3000" spc="-25" dirty="0">
                <a:solidFill>
                  <a:schemeClr val="tx1"/>
                </a:solidFill>
                <a:cs typeface="Calibri"/>
              </a:rPr>
              <a:t> </a:t>
            </a:r>
            <a:r>
              <a:rPr lang="en-US" sz="3000" dirty="0">
                <a:solidFill>
                  <a:schemeClr val="tx1"/>
                </a:solidFill>
                <a:cs typeface="Calibri"/>
              </a:rPr>
              <a:t>in</a:t>
            </a:r>
            <a:r>
              <a:rPr lang="en-US" sz="3000" spc="-10" dirty="0">
                <a:solidFill>
                  <a:schemeClr val="tx1"/>
                </a:solidFill>
                <a:cs typeface="Calibri"/>
              </a:rPr>
              <a:t> </a:t>
            </a:r>
            <a:r>
              <a:rPr lang="en-US" sz="3000" spc="-15" dirty="0">
                <a:solidFill>
                  <a:schemeClr val="tx1"/>
                </a:solidFill>
                <a:cs typeface="Calibri"/>
              </a:rPr>
              <a:t>t</a:t>
            </a:r>
            <a:r>
              <a:rPr lang="en-US" sz="3000" spc="-20" dirty="0">
                <a:solidFill>
                  <a:schemeClr val="tx1"/>
                </a:solidFill>
                <a:cs typeface="Calibri"/>
              </a:rPr>
              <a:t>he</a:t>
            </a:r>
            <a:r>
              <a:rPr lang="en-US" sz="3000" spc="-10" dirty="0">
                <a:solidFill>
                  <a:schemeClr val="tx1"/>
                </a:solidFill>
                <a:cs typeface="Calibri"/>
              </a:rPr>
              <a:t> </a:t>
            </a:r>
            <a:r>
              <a:rPr lang="en-US" sz="3000" dirty="0">
                <a:solidFill>
                  <a:schemeClr val="tx1"/>
                </a:solidFill>
                <a:cs typeface="Calibri"/>
              </a:rPr>
              <a:t>p</a:t>
            </a:r>
            <a:r>
              <a:rPr lang="en-US" sz="3000" spc="-50" dirty="0">
                <a:solidFill>
                  <a:schemeClr val="tx1"/>
                </a:solidFill>
                <a:cs typeface="Calibri"/>
              </a:rPr>
              <a:t>r</a:t>
            </a:r>
            <a:r>
              <a:rPr lang="en-US" sz="3000" dirty="0">
                <a:solidFill>
                  <a:schemeClr val="tx1"/>
                </a:solidFill>
                <a:cs typeface="Calibri"/>
              </a:rPr>
              <a:t>o</a:t>
            </a:r>
            <a:r>
              <a:rPr lang="en-US" sz="3000" spc="-5" dirty="0">
                <a:solidFill>
                  <a:schemeClr val="tx1"/>
                </a:solidFill>
                <a:cs typeface="Calibri"/>
              </a:rPr>
              <a:t>g</a:t>
            </a:r>
            <a:r>
              <a:rPr lang="en-US" sz="3000" spc="-80" dirty="0">
                <a:solidFill>
                  <a:schemeClr val="tx1"/>
                </a:solidFill>
                <a:cs typeface="Calibri"/>
              </a:rPr>
              <a:t>r</a:t>
            </a:r>
            <a:r>
              <a:rPr lang="en-US" sz="3000" spc="-20" dirty="0">
                <a:solidFill>
                  <a:schemeClr val="tx1"/>
                </a:solidFill>
                <a:cs typeface="Calibri"/>
              </a:rPr>
              <a:t>am</a:t>
            </a:r>
            <a:r>
              <a:rPr lang="en-US" sz="3000" spc="5" dirty="0">
                <a:solidFill>
                  <a:schemeClr val="tx1"/>
                </a:solidFill>
                <a:cs typeface="Calibri"/>
              </a:rPr>
              <a:t> </a:t>
            </a:r>
            <a:r>
              <a:rPr lang="en-US" sz="3000" spc="-30" dirty="0">
                <a:solidFill>
                  <a:schemeClr val="tx1"/>
                </a:solidFill>
                <a:cs typeface="Calibri"/>
              </a:rPr>
              <a:t>w</a:t>
            </a:r>
            <a:r>
              <a:rPr lang="en-US" sz="3000" dirty="0">
                <a:solidFill>
                  <a:schemeClr val="tx1"/>
                </a:solidFill>
                <a:cs typeface="Calibri"/>
              </a:rPr>
              <a:t>i</a:t>
            </a:r>
            <a:r>
              <a:rPr lang="en-US" sz="3000" spc="-5" dirty="0">
                <a:solidFill>
                  <a:schemeClr val="tx1"/>
                </a:solidFill>
                <a:cs typeface="Calibri"/>
              </a:rPr>
              <a:t>t</a:t>
            </a:r>
            <a:r>
              <a:rPr lang="en-US" sz="3000" dirty="0">
                <a:solidFill>
                  <a:schemeClr val="tx1"/>
                </a:solidFill>
                <a:cs typeface="Calibri"/>
              </a:rPr>
              <a:t>hout</a:t>
            </a:r>
            <a:r>
              <a:rPr lang="en-US" sz="3000" spc="-5" dirty="0">
                <a:solidFill>
                  <a:schemeClr val="tx1"/>
                </a:solidFill>
                <a:cs typeface="Calibri"/>
              </a:rPr>
              <a:t> </a:t>
            </a:r>
            <a:r>
              <a:rPr lang="en-US" sz="3000" spc="-15" dirty="0">
                <a:solidFill>
                  <a:schemeClr val="tx1"/>
                </a:solidFill>
                <a:cs typeface="Calibri"/>
              </a:rPr>
              <a:t>t</a:t>
            </a:r>
            <a:r>
              <a:rPr lang="en-US" sz="3000" spc="-20" dirty="0">
                <a:solidFill>
                  <a:schemeClr val="tx1"/>
                </a:solidFill>
                <a:cs typeface="Calibri"/>
              </a:rPr>
              <a:t>he </a:t>
            </a:r>
            <a:r>
              <a:rPr lang="en-US" sz="3000" dirty="0">
                <a:solidFill>
                  <a:schemeClr val="tx1"/>
                </a:solidFill>
                <a:cs typeface="Calibri"/>
              </a:rPr>
              <a:t>ani</a:t>
            </a:r>
            <a:r>
              <a:rPr lang="en-US" sz="3000" spc="-10" dirty="0">
                <a:solidFill>
                  <a:schemeClr val="tx1"/>
                </a:solidFill>
                <a:cs typeface="Calibri"/>
              </a:rPr>
              <a:t>m</a:t>
            </a:r>
            <a:r>
              <a:rPr lang="en-US" sz="3000" dirty="0">
                <a:solidFill>
                  <a:schemeClr val="tx1"/>
                </a:solidFill>
                <a:cs typeface="Calibri"/>
              </a:rPr>
              <a:t>al</a:t>
            </a:r>
          </a:p>
          <a:p>
            <a:pPr marL="615950" marR="188595" indent="-457200">
              <a:lnSpc>
                <a:spcPct val="100000"/>
              </a:lnSpc>
              <a:buFont typeface="Wingdings" panose="05000000000000000000" pitchFamily="2" charset="2"/>
              <a:buChar char="Ø"/>
            </a:pPr>
            <a:endParaRPr lang="en-US" sz="3200" dirty="0">
              <a:solidFill>
                <a:schemeClr val="tx1"/>
              </a:solidFill>
            </a:endParaRPr>
          </a:p>
          <a:p>
            <a:pPr lvl="1"/>
            <a:endParaRPr lang="en-US" sz="3000" dirty="0"/>
          </a:p>
          <a:p>
            <a:pPr marL="0" indent="0">
              <a:buNone/>
            </a:pPr>
            <a:endParaRPr lang="en-US" sz="2800" dirty="0"/>
          </a:p>
          <a:p>
            <a:pPr>
              <a:buFont typeface="Wingdings" pitchFamily="2" charset="2"/>
              <a:buChar char="Ø"/>
            </a:pPr>
            <a:endParaRPr lang="en-US" sz="2800"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Service Animals</a:t>
            </a:r>
            <a:endParaRPr lang="en-US" dirty="0"/>
          </a:p>
        </p:txBody>
      </p:sp>
    </p:spTree>
    <p:extLst>
      <p:ext uri="{BB962C8B-B14F-4D97-AF65-F5344CB8AC3E}">
        <p14:creationId xmlns:p14="http://schemas.microsoft.com/office/powerpoint/2010/main" val="21691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itchFamily="2" charset="2"/>
              <a:buChar char="Ø"/>
            </a:pPr>
            <a:r>
              <a:rPr lang="en-US" sz="2800" dirty="0" smtClean="0">
                <a:solidFill>
                  <a:schemeClr val="tx1"/>
                </a:solidFill>
              </a:rPr>
              <a:t>Parent company of 8 hospitals and more than 100 clinics in Colorado, Montana, Kansas and Wyoming</a:t>
            </a:r>
            <a:endParaRPr lang="en-US" sz="2800" dirty="0">
              <a:solidFill>
                <a:schemeClr val="tx1"/>
              </a:solidFill>
            </a:endParaRPr>
          </a:p>
          <a:p>
            <a:pPr>
              <a:buFont typeface="Wingdings" pitchFamily="2" charset="2"/>
              <a:buChar char="Ø"/>
            </a:pPr>
            <a:r>
              <a:rPr lang="en-US" sz="2800" dirty="0">
                <a:solidFill>
                  <a:schemeClr val="tx1"/>
                </a:solidFill>
              </a:rPr>
              <a:t>Patient denied access to clinic because of service dog for </a:t>
            </a:r>
            <a:r>
              <a:rPr lang="en-US" sz="2800" dirty="0" err="1">
                <a:solidFill>
                  <a:schemeClr val="tx1"/>
                </a:solidFill>
              </a:rPr>
              <a:t>PTSD</a:t>
            </a:r>
            <a:endParaRPr lang="en-US" sz="2800" dirty="0">
              <a:solidFill>
                <a:schemeClr val="tx1"/>
              </a:solidFill>
            </a:endParaRPr>
          </a:p>
          <a:p>
            <a:pPr>
              <a:buFont typeface="Wingdings" pitchFamily="2" charset="2"/>
              <a:buChar char="Ø"/>
            </a:pPr>
            <a:r>
              <a:rPr lang="en-US" sz="2800" dirty="0">
                <a:solidFill>
                  <a:schemeClr val="tx1"/>
                </a:solidFill>
              </a:rPr>
              <a:t>Letter of </a:t>
            </a:r>
            <a:r>
              <a:rPr lang="en-US" sz="2800" dirty="0" smtClean="0">
                <a:solidFill>
                  <a:schemeClr val="tx1"/>
                </a:solidFill>
              </a:rPr>
              <a:t>Findings (July 2018): </a:t>
            </a:r>
            <a:endParaRPr lang="en-US" sz="2800" dirty="0">
              <a:solidFill>
                <a:schemeClr val="tx1"/>
              </a:solidFill>
            </a:endParaRPr>
          </a:p>
          <a:p>
            <a:pPr lvl="1">
              <a:buFont typeface="Wingdings" pitchFamily="2" charset="2"/>
              <a:buChar char="Ø"/>
            </a:pPr>
            <a:r>
              <a:rPr lang="en-US" sz="2800" dirty="0" smtClean="0">
                <a:solidFill>
                  <a:schemeClr val="tx1"/>
                </a:solidFill>
              </a:rPr>
              <a:t>Create service animal policy and post </a:t>
            </a:r>
            <a:r>
              <a:rPr lang="en-US" sz="2800" dirty="0">
                <a:solidFill>
                  <a:schemeClr val="tx1"/>
                </a:solidFill>
              </a:rPr>
              <a:t>on website and public </a:t>
            </a:r>
            <a:r>
              <a:rPr lang="en-US" sz="2800" dirty="0" smtClean="0">
                <a:solidFill>
                  <a:schemeClr val="tx1"/>
                </a:solidFill>
              </a:rPr>
              <a:t>places</a:t>
            </a:r>
          </a:p>
          <a:p>
            <a:pPr lvl="1">
              <a:buFont typeface="Wingdings" pitchFamily="2" charset="2"/>
              <a:buChar char="Ø"/>
            </a:pPr>
            <a:r>
              <a:rPr lang="en-US" sz="2800" dirty="0" smtClean="0">
                <a:solidFill>
                  <a:schemeClr val="tx1"/>
                </a:solidFill>
              </a:rPr>
              <a:t>Staff training</a:t>
            </a:r>
            <a:endParaRPr lang="en-US" sz="2800" dirty="0"/>
          </a:p>
          <a:p>
            <a:pPr lvl="1">
              <a:buFont typeface="Wingdings" pitchFamily="2" charset="2"/>
              <a:buChar char="Ø"/>
            </a:pPr>
            <a:r>
              <a:rPr lang="en-US" sz="2800" dirty="0" smtClean="0">
                <a:solidFill>
                  <a:schemeClr val="tx1"/>
                </a:solidFill>
              </a:rPr>
              <a:t>$2,500 compensatory damages for complainant</a:t>
            </a:r>
            <a:endParaRPr lang="en-US" sz="2800" dirty="0">
              <a:solidFill>
                <a:schemeClr val="tx1"/>
              </a:solidFill>
            </a:endParaRPr>
          </a:p>
        </p:txBody>
      </p:sp>
      <p:sp>
        <p:nvSpPr>
          <p:cNvPr id="2" name="Title 1"/>
          <p:cNvSpPr>
            <a:spLocks noGrp="1"/>
          </p:cNvSpPr>
          <p:nvPr>
            <p:ph type="title"/>
          </p:nvPr>
        </p:nvSpPr>
        <p:spPr/>
        <p:txBody>
          <a:bodyPr/>
          <a:lstStyle/>
          <a:p>
            <a:r>
              <a:rPr lang="en-US" dirty="0" smtClean="0"/>
              <a:t>St</a:t>
            </a:r>
            <a:r>
              <a:rPr lang="en-US" dirty="0"/>
              <a:t>. Joseph Hospital/SLC Health</a:t>
            </a:r>
          </a:p>
        </p:txBody>
      </p:sp>
    </p:spTree>
    <p:extLst>
      <p:ext uri="{BB962C8B-B14F-4D97-AF65-F5344CB8AC3E}">
        <p14:creationId xmlns:p14="http://schemas.microsoft.com/office/powerpoint/2010/main" val="14433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E1776-3550-684F-BB0A-975B996F7E35}"/>
              </a:ext>
            </a:extLst>
          </p:cNvPr>
          <p:cNvSpPr>
            <a:spLocks noGrp="1"/>
          </p:cNvSpPr>
          <p:nvPr>
            <p:ph idx="1"/>
          </p:nvPr>
        </p:nvSpPr>
        <p:spPr/>
        <p:txBody>
          <a:bodyPr>
            <a:normAutofit lnSpcReduction="10000"/>
          </a:bodyPr>
          <a:lstStyle/>
          <a:p>
            <a:pPr>
              <a:buFont typeface="Wingdings" pitchFamily="2" charset="2"/>
              <a:buChar char="Ø"/>
            </a:pPr>
            <a:r>
              <a:rPr lang="en-US" sz="2800" dirty="0" smtClean="0">
                <a:solidFill>
                  <a:schemeClr val="tx1"/>
                </a:solidFill>
              </a:rPr>
              <a:t>Western District of Kentucky (March </a:t>
            </a:r>
            <a:r>
              <a:rPr lang="en-US" sz="2800" dirty="0">
                <a:solidFill>
                  <a:schemeClr val="tx1"/>
                </a:solidFill>
              </a:rPr>
              <a:t>2018)</a:t>
            </a:r>
          </a:p>
          <a:p>
            <a:pPr>
              <a:buFont typeface="Wingdings" pitchFamily="2" charset="2"/>
              <a:buChar char="Ø"/>
            </a:pPr>
            <a:r>
              <a:rPr lang="en-US" sz="2800" dirty="0">
                <a:solidFill>
                  <a:schemeClr val="tx1"/>
                </a:solidFill>
              </a:rPr>
              <a:t>EMS refused to let service dog ride with patient </a:t>
            </a:r>
          </a:p>
          <a:p>
            <a:pPr>
              <a:buFont typeface="Wingdings" pitchFamily="2" charset="2"/>
              <a:buChar char="Ø"/>
            </a:pPr>
            <a:r>
              <a:rPr lang="en-US" sz="2800" dirty="0" smtClean="0">
                <a:solidFill>
                  <a:schemeClr val="tx1"/>
                </a:solidFill>
              </a:rPr>
              <a:t>Settlement Agreement</a:t>
            </a:r>
            <a:r>
              <a:rPr lang="en-US" sz="2800" dirty="0">
                <a:solidFill>
                  <a:schemeClr val="tx1"/>
                </a:solidFill>
              </a:rPr>
              <a:t>:</a:t>
            </a:r>
          </a:p>
          <a:p>
            <a:pPr lvl="1">
              <a:buFont typeface="Wingdings" pitchFamily="2" charset="2"/>
              <a:buChar char="Ø"/>
            </a:pPr>
            <a:r>
              <a:rPr lang="en-US" sz="2800" dirty="0">
                <a:solidFill>
                  <a:schemeClr val="tx1"/>
                </a:solidFill>
              </a:rPr>
              <a:t>Designate ADA </a:t>
            </a:r>
            <a:r>
              <a:rPr lang="en-US" sz="2800" dirty="0" smtClean="0">
                <a:solidFill>
                  <a:schemeClr val="tx1"/>
                </a:solidFill>
              </a:rPr>
              <a:t>coordinator</a:t>
            </a:r>
            <a:endParaRPr lang="en-US" sz="2800" dirty="0">
              <a:solidFill>
                <a:schemeClr val="tx1"/>
              </a:solidFill>
            </a:endParaRPr>
          </a:p>
          <a:p>
            <a:pPr lvl="1">
              <a:buFont typeface="Wingdings" pitchFamily="2" charset="2"/>
              <a:buChar char="Ø"/>
            </a:pPr>
            <a:r>
              <a:rPr lang="en-US" sz="2800" dirty="0">
                <a:solidFill>
                  <a:schemeClr val="tx1"/>
                </a:solidFill>
              </a:rPr>
              <a:t>Modify policies to permit use of service animal, allow service animals in ambulances, no surcharges</a:t>
            </a:r>
          </a:p>
          <a:p>
            <a:pPr lvl="1">
              <a:buFont typeface="Wingdings" pitchFamily="2" charset="2"/>
              <a:buChar char="Ø"/>
            </a:pPr>
            <a:r>
              <a:rPr lang="en-US" sz="2800" dirty="0">
                <a:solidFill>
                  <a:schemeClr val="tx1"/>
                </a:solidFill>
              </a:rPr>
              <a:t>Post nondiscrimination notice</a:t>
            </a:r>
          </a:p>
          <a:p>
            <a:pPr lvl="1">
              <a:buFont typeface="Wingdings" pitchFamily="2" charset="2"/>
              <a:buChar char="Ø"/>
            </a:pPr>
            <a:r>
              <a:rPr lang="en-US" sz="2800" dirty="0">
                <a:solidFill>
                  <a:schemeClr val="tx1"/>
                </a:solidFill>
              </a:rPr>
              <a:t>Train employees on ADA and service dogs</a:t>
            </a:r>
          </a:p>
          <a:p>
            <a:pPr lvl="1">
              <a:buFont typeface="Wingdings" pitchFamily="2" charset="2"/>
              <a:buChar char="Ø"/>
            </a:pPr>
            <a:r>
              <a:rPr lang="en-US" sz="2800" dirty="0">
                <a:solidFill>
                  <a:schemeClr val="tx1"/>
                </a:solidFill>
              </a:rPr>
              <a:t>Adopt and publish grievance procedure </a:t>
            </a:r>
          </a:p>
          <a:p>
            <a:pPr marL="0" indent="0">
              <a:buNone/>
            </a:pPr>
            <a:endParaRPr lang="en-US" dirty="0"/>
          </a:p>
        </p:txBody>
      </p:sp>
      <p:sp>
        <p:nvSpPr>
          <p:cNvPr id="2" name="Title 1">
            <a:extLst>
              <a:ext uri="{FF2B5EF4-FFF2-40B4-BE49-F238E27FC236}">
                <a16:creationId xmlns:a16="http://schemas.microsoft.com/office/drawing/2014/main" id="{620E2EB4-7E1C-F141-BA03-C33FA800965A}"/>
              </a:ext>
            </a:extLst>
          </p:cNvPr>
          <p:cNvSpPr>
            <a:spLocks noGrp="1"/>
          </p:cNvSpPr>
          <p:nvPr>
            <p:ph type="title"/>
          </p:nvPr>
        </p:nvSpPr>
        <p:spPr/>
        <p:txBody>
          <a:bodyPr/>
          <a:lstStyle/>
          <a:p>
            <a:r>
              <a:rPr lang="en-US" dirty="0"/>
              <a:t>Hardin County </a:t>
            </a:r>
            <a:r>
              <a:rPr lang="en-US" dirty="0" smtClean="0"/>
              <a:t>Emergency Medical Services (EMS)</a:t>
            </a:r>
            <a:endParaRPr lang="en-US" dirty="0"/>
          </a:p>
        </p:txBody>
      </p:sp>
    </p:spTree>
    <p:extLst>
      <p:ext uri="{BB962C8B-B14F-4D97-AF65-F5344CB8AC3E}">
        <p14:creationId xmlns:p14="http://schemas.microsoft.com/office/powerpoint/2010/main" val="310110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286000" y="1143000"/>
            <a:ext cx="7543800" cy="1505712"/>
          </a:xfrm>
        </p:spPr>
        <p:txBody>
          <a:bodyPr>
            <a:normAutofit/>
          </a:bodyPr>
          <a:lstStyle/>
          <a:p>
            <a:r>
              <a:rPr lang="en-US" sz="7200" dirty="0" smtClean="0"/>
              <a:t>HIV/AIDS</a:t>
            </a:r>
            <a:endParaRPr lang="en-US" sz="7200" dirty="0"/>
          </a:p>
        </p:txBody>
      </p:sp>
    </p:spTree>
    <p:extLst>
      <p:ext uri="{BB962C8B-B14F-4D97-AF65-F5344CB8AC3E}">
        <p14:creationId xmlns:p14="http://schemas.microsoft.com/office/powerpoint/2010/main" val="60286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05000"/>
            <a:ext cx="10058400" cy="3657600"/>
          </a:xfrm>
        </p:spPr>
        <p:txBody>
          <a:bodyPr>
            <a:noAutofit/>
          </a:bodyPr>
          <a:lstStyle/>
          <a:p>
            <a:pPr lvl="1">
              <a:buFont typeface="Wingdings" panose="05000000000000000000" pitchFamily="2" charset="2"/>
              <a:buChar char="Ø"/>
            </a:pPr>
            <a:r>
              <a:rPr lang="en-US" sz="2800" dirty="0" smtClean="0">
                <a:solidFill>
                  <a:schemeClr val="tx1"/>
                </a:solidFill>
              </a:rPr>
              <a:t>Health care providers may not:</a:t>
            </a:r>
          </a:p>
          <a:p>
            <a:pPr lvl="2">
              <a:buFont typeface="Wingdings" panose="05000000000000000000" pitchFamily="2" charset="2"/>
              <a:buChar char="Ø"/>
            </a:pPr>
            <a:r>
              <a:rPr lang="en-US" sz="2800" dirty="0" smtClean="0">
                <a:solidFill>
                  <a:schemeClr val="tx1"/>
                </a:solidFill>
              </a:rPr>
              <a:t>Refer a patient with HIV/AIDS to another provider simply because the person has HIV/AIDS</a:t>
            </a:r>
          </a:p>
          <a:p>
            <a:pPr lvl="2">
              <a:buFont typeface="Wingdings" panose="05000000000000000000" pitchFamily="2" charset="2"/>
              <a:buChar char="Ø"/>
            </a:pPr>
            <a:r>
              <a:rPr lang="en-US" sz="2800" dirty="0" smtClean="0">
                <a:solidFill>
                  <a:schemeClr val="tx1"/>
                </a:solidFill>
              </a:rPr>
              <a:t>Exclude a person with HIV/AIDS unless that person poses a “direct threat” to the health or safety of others</a:t>
            </a:r>
          </a:p>
          <a:p>
            <a:pPr lvl="3">
              <a:buFont typeface="Wingdings" panose="05000000000000000000" pitchFamily="2" charset="2"/>
              <a:buChar char="Ø"/>
            </a:pPr>
            <a:r>
              <a:rPr lang="en-US" sz="2800" dirty="0" smtClean="0">
                <a:solidFill>
                  <a:schemeClr val="tx1"/>
                </a:solidFill>
              </a:rPr>
              <a:t>A direct threat analysis must be individualized, finding a significant risk to the health and safety of others that cannot be eliminated or reduced to an acceptable level by reasonable modifications to policies, practices, or procedures.</a:t>
            </a:r>
          </a:p>
          <a:p>
            <a:pPr lvl="2">
              <a:buFont typeface="Wingdings" panose="05000000000000000000" pitchFamily="2" charset="2"/>
              <a:buChar char="Ø"/>
            </a:pPr>
            <a:endParaRPr lang="en-US" sz="2400" dirty="0" smtClean="0">
              <a:solidFill>
                <a:schemeClr val="tx1"/>
              </a:solidFill>
            </a:endParaRPr>
          </a:p>
          <a:p>
            <a:pPr lvl="1">
              <a:buFont typeface="Wingdings" panose="05000000000000000000" pitchFamily="2" charset="2"/>
              <a:buChar char="Ø"/>
            </a:pPr>
            <a:endParaRPr lang="en-US" sz="3000" dirty="0">
              <a:solidFill>
                <a:schemeClr val="tx1"/>
              </a:solidFill>
            </a:endParaRPr>
          </a:p>
          <a:p>
            <a:pPr marL="0" indent="0">
              <a:buNone/>
            </a:pPr>
            <a:endParaRPr lang="en-US" sz="2400" dirty="0">
              <a:solidFill>
                <a:schemeClr val="tx1"/>
              </a:solidFill>
            </a:endParaRPr>
          </a:p>
        </p:txBody>
      </p:sp>
      <p:sp>
        <p:nvSpPr>
          <p:cNvPr id="2" name="Title 1"/>
          <p:cNvSpPr>
            <a:spLocks noGrp="1"/>
          </p:cNvSpPr>
          <p:nvPr>
            <p:ph type="title"/>
          </p:nvPr>
        </p:nvSpPr>
        <p:spPr/>
        <p:txBody>
          <a:bodyPr/>
          <a:lstStyle/>
          <a:p>
            <a:r>
              <a:rPr lang="en-US" dirty="0"/>
              <a:t/>
            </a:r>
            <a:br>
              <a:rPr lang="en-US" dirty="0"/>
            </a:br>
            <a:r>
              <a:rPr lang="en-US" dirty="0" smtClean="0"/>
              <a:t>HIV/AIDS</a:t>
            </a:r>
            <a:endParaRPr lang="en-US" dirty="0"/>
          </a:p>
        </p:txBody>
      </p:sp>
    </p:spTree>
    <p:extLst>
      <p:ext uri="{BB962C8B-B14F-4D97-AF65-F5344CB8AC3E}">
        <p14:creationId xmlns:p14="http://schemas.microsoft.com/office/powerpoint/2010/main" val="8018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250266"/>
          </a:xfrm>
        </p:spPr>
        <p:txBody>
          <a:bodyPr>
            <a:noAutofit/>
          </a:bodyPr>
          <a:lstStyle/>
          <a:p>
            <a:pPr>
              <a:buFont typeface="Wingdings" panose="05000000000000000000" pitchFamily="2" charset="2"/>
              <a:buChar char="Ø"/>
            </a:pPr>
            <a:r>
              <a:rPr lang="en-US" dirty="0" smtClean="0">
                <a:solidFill>
                  <a:schemeClr val="tx1"/>
                </a:solidFill>
              </a:rPr>
              <a:t> Northern District of Georgia (Dec. 2017)</a:t>
            </a:r>
          </a:p>
          <a:p>
            <a:pPr>
              <a:buFont typeface="Wingdings" panose="05000000000000000000" pitchFamily="2" charset="2"/>
              <a:buChar char="Ø"/>
            </a:pPr>
            <a:r>
              <a:rPr lang="en-US" dirty="0" smtClean="0">
                <a:solidFill>
                  <a:schemeClr val="tx1"/>
                </a:solidFill>
              </a:rPr>
              <a:t>Patient alleges she was </a:t>
            </a:r>
            <a:r>
              <a:rPr lang="en-US" dirty="0">
                <a:solidFill>
                  <a:schemeClr val="tx1"/>
                </a:solidFill>
              </a:rPr>
              <a:t>denied </a:t>
            </a:r>
            <a:r>
              <a:rPr lang="en-US" dirty="0" smtClean="0">
                <a:solidFill>
                  <a:schemeClr val="tx1"/>
                </a:solidFill>
              </a:rPr>
              <a:t>a consultation as a new patient when she revealed she had HIV and was told doctor would not perform surgery because of her HIV status  </a:t>
            </a:r>
          </a:p>
          <a:p>
            <a:pPr>
              <a:buFont typeface="Wingdings" panose="05000000000000000000" pitchFamily="2" charset="2"/>
              <a:buChar char="Ø"/>
            </a:pPr>
            <a:r>
              <a:rPr lang="en-US" dirty="0" smtClean="0">
                <a:solidFill>
                  <a:schemeClr val="tx1"/>
                </a:solidFill>
              </a:rPr>
              <a:t>Settlement Agreement:</a:t>
            </a:r>
            <a:endParaRPr lang="en-US" dirty="0">
              <a:solidFill>
                <a:schemeClr val="tx1"/>
              </a:solidFill>
            </a:endParaRPr>
          </a:p>
          <a:p>
            <a:pPr lvl="1">
              <a:buFont typeface="Wingdings" panose="05000000000000000000" pitchFamily="2" charset="2"/>
              <a:buChar char="Ø"/>
            </a:pPr>
            <a:r>
              <a:rPr lang="en-US" sz="2400" dirty="0">
                <a:solidFill>
                  <a:schemeClr val="tx1"/>
                </a:solidFill>
              </a:rPr>
              <a:t>Draft nondiscrimination policy and post in reception areas and website</a:t>
            </a:r>
          </a:p>
          <a:p>
            <a:pPr lvl="1">
              <a:buFont typeface="Wingdings" panose="05000000000000000000" pitchFamily="2" charset="2"/>
              <a:buChar char="Ø"/>
            </a:pPr>
            <a:r>
              <a:rPr lang="en-US" sz="2400" dirty="0">
                <a:solidFill>
                  <a:schemeClr val="tx1"/>
                </a:solidFill>
              </a:rPr>
              <a:t>Document any denials based on HIV</a:t>
            </a:r>
          </a:p>
          <a:p>
            <a:pPr lvl="1">
              <a:buFont typeface="Wingdings" panose="05000000000000000000" pitchFamily="2" charset="2"/>
              <a:buChar char="Ø"/>
            </a:pPr>
            <a:r>
              <a:rPr lang="en-US" sz="2400" dirty="0">
                <a:solidFill>
                  <a:schemeClr val="tx1"/>
                </a:solidFill>
              </a:rPr>
              <a:t>Training to all employees about HIV/AIDS and </a:t>
            </a:r>
            <a:r>
              <a:rPr lang="en-US" sz="2400" dirty="0" smtClean="0">
                <a:solidFill>
                  <a:schemeClr val="tx1"/>
                </a:solidFill>
              </a:rPr>
              <a:t>discrimination</a:t>
            </a:r>
          </a:p>
          <a:p>
            <a:pPr lvl="1">
              <a:buFont typeface="Wingdings" panose="05000000000000000000" pitchFamily="2" charset="2"/>
              <a:buChar char="Ø"/>
            </a:pPr>
            <a:r>
              <a:rPr lang="en-US" sz="2400" dirty="0" smtClean="0">
                <a:solidFill>
                  <a:schemeClr val="tx1"/>
                </a:solidFill>
              </a:rPr>
              <a:t>Pay compensatory damages of $25,000</a:t>
            </a:r>
          </a:p>
          <a:p>
            <a:pPr lvl="1">
              <a:buFont typeface="Wingdings" panose="05000000000000000000" pitchFamily="2" charset="2"/>
              <a:buChar char="Ø"/>
            </a:pPr>
            <a:r>
              <a:rPr lang="en-US" sz="2400" dirty="0" smtClean="0">
                <a:solidFill>
                  <a:schemeClr val="tx1"/>
                </a:solidFill>
              </a:rPr>
              <a:t>Pay a civil penalty of $10,000</a:t>
            </a:r>
            <a:endParaRPr lang="en-US" sz="2400" dirty="0">
              <a:solidFill>
                <a:schemeClr val="tx1"/>
              </a:solidFill>
            </a:endParaRPr>
          </a:p>
        </p:txBody>
      </p:sp>
      <p:sp>
        <p:nvSpPr>
          <p:cNvPr id="2" name="Title 1"/>
          <p:cNvSpPr>
            <a:spLocks noGrp="1"/>
          </p:cNvSpPr>
          <p:nvPr>
            <p:ph type="title"/>
          </p:nvPr>
        </p:nvSpPr>
        <p:spPr/>
        <p:txBody>
          <a:bodyPr/>
          <a:lstStyle/>
          <a:p>
            <a:r>
              <a:rPr lang="en-US" dirty="0"/>
              <a:t/>
            </a:r>
            <a:br>
              <a:rPr lang="en-US" dirty="0"/>
            </a:br>
            <a:r>
              <a:rPr lang="en-US" dirty="0"/>
              <a:t>Advanced Plastic Surgery Solutions</a:t>
            </a:r>
          </a:p>
        </p:txBody>
      </p:sp>
    </p:spTree>
    <p:extLst>
      <p:ext uri="{BB962C8B-B14F-4D97-AF65-F5344CB8AC3E}">
        <p14:creationId xmlns:p14="http://schemas.microsoft.com/office/powerpoint/2010/main" val="22375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450D7-7252-0D40-935C-E94606EA2106}"/>
              </a:ext>
            </a:extLst>
          </p:cNvPr>
          <p:cNvSpPr>
            <a:spLocks noGrp="1"/>
          </p:cNvSpPr>
          <p:nvPr>
            <p:ph idx="1"/>
          </p:nvPr>
        </p:nvSpPr>
        <p:spPr/>
        <p:txBody>
          <a:bodyPr>
            <a:normAutofit/>
          </a:bodyPr>
          <a:lstStyle/>
          <a:p>
            <a:pPr>
              <a:buFont typeface="Wingdings" panose="05000000000000000000" pitchFamily="2" charset="2"/>
              <a:buChar char="Ø"/>
            </a:pPr>
            <a:r>
              <a:rPr lang="en-US" sz="3000" dirty="0" smtClean="0">
                <a:solidFill>
                  <a:schemeClr val="tx1"/>
                </a:solidFill>
              </a:rPr>
              <a:t>Eastern District of Wisconsin (July 2017)</a:t>
            </a:r>
          </a:p>
          <a:p>
            <a:pPr>
              <a:buFont typeface="Wingdings" panose="05000000000000000000" pitchFamily="2" charset="2"/>
              <a:buChar char="Ø"/>
            </a:pPr>
            <a:r>
              <a:rPr lang="en-US" sz="3000" dirty="0" smtClean="0">
                <a:solidFill>
                  <a:schemeClr val="tx1"/>
                </a:solidFill>
              </a:rPr>
              <a:t>Complainants alleged that they were denied access to medical services because </a:t>
            </a:r>
            <a:r>
              <a:rPr lang="en-US" sz="3000" dirty="0">
                <a:solidFill>
                  <a:schemeClr val="tx1"/>
                </a:solidFill>
              </a:rPr>
              <a:t>of HIV</a:t>
            </a:r>
          </a:p>
          <a:p>
            <a:pPr>
              <a:buFont typeface="Wingdings" panose="05000000000000000000" pitchFamily="2" charset="2"/>
              <a:buChar char="Ø"/>
            </a:pPr>
            <a:r>
              <a:rPr lang="en-US" sz="3000" dirty="0">
                <a:solidFill>
                  <a:schemeClr val="tx1"/>
                </a:solidFill>
              </a:rPr>
              <a:t>Settlement Agreement Relief:</a:t>
            </a:r>
          </a:p>
          <a:p>
            <a:pPr lvl="1">
              <a:buFont typeface="Wingdings" panose="05000000000000000000" pitchFamily="2" charset="2"/>
              <a:buChar char="Ø"/>
            </a:pPr>
            <a:r>
              <a:rPr lang="en-US" sz="3000" dirty="0" smtClean="0">
                <a:solidFill>
                  <a:schemeClr val="tx1"/>
                </a:solidFill>
              </a:rPr>
              <a:t>Maintain and enforce </a:t>
            </a:r>
            <a:r>
              <a:rPr lang="en-US" sz="3000" dirty="0">
                <a:solidFill>
                  <a:schemeClr val="tx1"/>
                </a:solidFill>
              </a:rPr>
              <a:t>nondiscrimination policy and post in reception areas and website</a:t>
            </a:r>
          </a:p>
          <a:p>
            <a:pPr lvl="1">
              <a:buFont typeface="Wingdings" panose="05000000000000000000" pitchFamily="2" charset="2"/>
              <a:buChar char="Ø"/>
            </a:pPr>
            <a:r>
              <a:rPr lang="en-US" sz="3000" dirty="0" smtClean="0">
                <a:solidFill>
                  <a:schemeClr val="tx1"/>
                </a:solidFill>
              </a:rPr>
              <a:t>Training </a:t>
            </a:r>
            <a:r>
              <a:rPr lang="en-US" sz="3000" dirty="0">
                <a:solidFill>
                  <a:schemeClr val="tx1"/>
                </a:solidFill>
              </a:rPr>
              <a:t>to all employees about HIV/AIDS and discrimination</a:t>
            </a:r>
          </a:p>
          <a:p>
            <a:endParaRPr lang="en-US" dirty="0"/>
          </a:p>
        </p:txBody>
      </p:sp>
      <p:sp>
        <p:nvSpPr>
          <p:cNvPr id="2" name="Title 1">
            <a:extLst>
              <a:ext uri="{FF2B5EF4-FFF2-40B4-BE49-F238E27FC236}">
                <a16:creationId xmlns:a16="http://schemas.microsoft.com/office/drawing/2014/main" id="{16D9CC44-C425-E648-A7E0-8D6380CF8A0F}"/>
              </a:ext>
            </a:extLst>
          </p:cNvPr>
          <p:cNvSpPr>
            <a:spLocks noGrp="1"/>
          </p:cNvSpPr>
          <p:nvPr>
            <p:ph type="title"/>
          </p:nvPr>
        </p:nvSpPr>
        <p:spPr/>
        <p:txBody>
          <a:bodyPr/>
          <a:lstStyle/>
          <a:p>
            <a:r>
              <a:rPr lang="en-US" dirty="0"/>
              <a:t>Aurora Health Care (2017)</a:t>
            </a:r>
          </a:p>
        </p:txBody>
      </p:sp>
    </p:spTree>
    <p:extLst>
      <p:ext uri="{BB962C8B-B14F-4D97-AF65-F5344CB8AC3E}">
        <p14:creationId xmlns:p14="http://schemas.microsoft.com/office/powerpoint/2010/main" val="235209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133600" y="1143000"/>
            <a:ext cx="8229600" cy="1505712"/>
          </a:xfrm>
        </p:spPr>
        <p:txBody>
          <a:bodyPr>
            <a:normAutofit fontScale="90000"/>
          </a:bodyPr>
          <a:lstStyle/>
          <a:p>
            <a:r>
              <a:rPr lang="en-US" sz="7200" dirty="0" smtClean="0"/>
              <a:t>Opioid Use Disorder</a:t>
            </a:r>
            <a:endParaRPr lang="en-US" sz="7200" dirty="0"/>
          </a:p>
        </p:txBody>
      </p:sp>
    </p:spTree>
    <p:extLst>
      <p:ext uri="{BB962C8B-B14F-4D97-AF65-F5344CB8AC3E}">
        <p14:creationId xmlns:p14="http://schemas.microsoft.com/office/powerpoint/2010/main" val="29154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524000"/>
            <a:ext cx="10058400" cy="4174066"/>
          </a:xfrm>
        </p:spPr>
        <p:txBody>
          <a:bodyPr>
            <a:noAutofit/>
          </a:bodyPr>
          <a:lstStyle/>
          <a:p>
            <a:pPr marL="0" indent="0">
              <a:buNone/>
            </a:pPr>
            <a:endParaRPr lang="en-US" sz="2800" dirty="0">
              <a:solidFill>
                <a:schemeClr val="tx1"/>
              </a:solidFill>
            </a:endParaRPr>
          </a:p>
          <a:p>
            <a:pPr lvl="1">
              <a:buSzPct val="75000"/>
              <a:buFont typeface="Wingdings" pitchFamily="2" charset="2"/>
              <a:buChar char="Ø"/>
              <a:defRPr/>
            </a:pPr>
            <a:r>
              <a:rPr lang="en-US" sz="2800" dirty="0" smtClean="0">
                <a:solidFill>
                  <a:schemeClr val="tx1"/>
                </a:solidFill>
              </a:rPr>
              <a:t>Current </a:t>
            </a:r>
            <a:r>
              <a:rPr lang="en-US" sz="2800" dirty="0">
                <a:solidFill>
                  <a:schemeClr val="tx1"/>
                </a:solidFill>
              </a:rPr>
              <a:t>users of illegal drugs, or current abusers of prescription </a:t>
            </a:r>
            <a:r>
              <a:rPr lang="en-US" sz="2800" dirty="0" smtClean="0">
                <a:solidFill>
                  <a:schemeClr val="tx1"/>
                </a:solidFill>
              </a:rPr>
              <a:t>drugs are </a:t>
            </a:r>
            <a:r>
              <a:rPr lang="en-US" sz="2800" u="sng" dirty="0" smtClean="0">
                <a:solidFill>
                  <a:schemeClr val="tx1"/>
                </a:solidFill>
              </a:rPr>
              <a:t>NOT</a:t>
            </a:r>
            <a:r>
              <a:rPr lang="en-US" sz="2800" dirty="0" smtClean="0">
                <a:solidFill>
                  <a:schemeClr val="tx1"/>
                </a:solidFill>
              </a:rPr>
              <a:t> covered by the ADA if </a:t>
            </a:r>
            <a:r>
              <a:rPr lang="en-US" sz="2800" dirty="0">
                <a:solidFill>
                  <a:schemeClr val="tx1"/>
                </a:solidFill>
              </a:rPr>
              <a:t>the entity acts on the basis of that illegal drug </a:t>
            </a:r>
            <a:r>
              <a:rPr lang="en-US" sz="2800" dirty="0" smtClean="0">
                <a:solidFill>
                  <a:schemeClr val="tx1"/>
                </a:solidFill>
              </a:rPr>
              <a:t>use</a:t>
            </a:r>
          </a:p>
          <a:p>
            <a:pPr lvl="1">
              <a:buSzPct val="75000"/>
              <a:buFont typeface="Wingdings" pitchFamily="2" charset="2"/>
              <a:buChar char="Ø"/>
              <a:defRPr/>
            </a:pPr>
            <a:r>
              <a:rPr lang="en-US" sz="2800" dirty="0" smtClean="0">
                <a:solidFill>
                  <a:schemeClr val="tx1"/>
                </a:solidFill>
              </a:rPr>
              <a:t>However</a:t>
            </a:r>
            <a:r>
              <a:rPr lang="en-US" sz="2800" dirty="0">
                <a:solidFill>
                  <a:schemeClr val="tx1"/>
                </a:solidFill>
              </a:rPr>
              <a:t>, </a:t>
            </a:r>
            <a:r>
              <a:rPr lang="en-US" sz="2800" dirty="0" smtClean="0">
                <a:solidFill>
                  <a:schemeClr val="tx1"/>
                </a:solidFill>
              </a:rPr>
              <a:t>the </a:t>
            </a:r>
            <a:r>
              <a:rPr lang="en-US" sz="2800" dirty="0">
                <a:solidFill>
                  <a:schemeClr val="tx1"/>
                </a:solidFill>
              </a:rPr>
              <a:t>ADA </a:t>
            </a:r>
            <a:r>
              <a:rPr lang="en-US" sz="2800" dirty="0" smtClean="0">
                <a:solidFill>
                  <a:schemeClr val="tx1"/>
                </a:solidFill>
              </a:rPr>
              <a:t>generally covers </a:t>
            </a:r>
            <a:r>
              <a:rPr lang="en-US" sz="2800" dirty="0">
                <a:solidFill>
                  <a:schemeClr val="tx1"/>
                </a:solidFill>
              </a:rPr>
              <a:t>those in recovery from Substance Use Disorder (</a:t>
            </a:r>
            <a:r>
              <a:rPr lang="en-US" sz="2800" dirty="0" err="1" smtClean="0">
                <a:solidFill>
                  <a:schemeClr val="tx1"/>
                </a:solidFill>
              </a:rPr>
              <a:t>SUD</a:t>
            </a:r>
            <a:r>
              <a:rPr lang="en-US" sz="2800" dirty="0" smtClean="0">
                <a:solidFill>
                  <a:schemeClr val="tx1"/>
                </a:solidFill>
              </a:rPr>
              <a:t>) or Opioid Use Disorder (OUD) who </a:t>
            </a:r>
            <a:r>
              <a:rPr lang="en-US" sz="2800" dirty="0">
                <a:solidFill>
                  <a:schemeClr val="tx1"/>
                </a:solidFill>
              </a:rPr>
              <a:t>currently do not </a:t>
            </a:r>
            <a:r>
              <a:rPr lang="en-US" sz="2800" dirty="0" smtClean="0">
                <a:solidFill>
                  <a:schemeClr val="tx1"/>
                </a:solidFill>
              </a:rPr>
              <a:t>engage in the illegal use of drugs</a:t>
            </a:r>
          </a:p>
          <a:p>
            <a:pPr lvl="1">
              <a:buSzPct val="75000"/>
              <a:buFont typeface="Wingdings" pitchFamily="2" charset="2"/>
              <a:buChar char="Ø"/>
              <a:defRPr/>
            </a:pPr>
            <a:r>
              <a:rPr lang="en-US" sz="2800" dirty="0" smtClean="0">
                <a:solidFill>
                  <a:schemeClr val="tx1"/>
                </a:solidFill>
              </a:rPr>
              <a:t>This can include </a:t>
            </a:r>
            <a:r>
              <a:rPr lang="en-US" sz="2800" dirty="0">
                <a:solidFill>
                  <a:schemeClr val="tx1"/>
                </a:solidFill>
              </a:rPr>
              <a:t>individuals </a:t>
            </a:r>
            <a:r>
              <a:rPr lang="en-US" sz="2800" dirty="0" smtClean="0">
                <a:solidFill>
                  <a:schemeClr val="tx1"/>
                </a:solidFill>
              </a:rPr>
              <a:t>using Medication-Assisted Treatment (MAT) – treatment </a:t>
            </a:r>
            <a:r>
              <a:rPr lang="en-US" sz="2800" dirty="0">
                <a:solidFill>
                  <a:schemeClr val="tx1"/>
                </a:solidFill>
              </a:rPr>
              <a:t>for OUD combining the use of medications such as methadone, buprenorphine, or naltrexone with counseling and behavioral therapies</a:t>
            </a:r>
          </a:p>
          <a:p>
            <a:endParaRPr lang="en-US" dirty="0"/>
          </a:p>
        </p:txBody>
      </p:sp>
      <p:sp>
        <p:nvSpPr>
          <p:cNvPr id="2" name="Title 1"/>
          <p:cNvSpPr>
            <a:spLocks noGrp="1"/>
          </p:cNvSpPr>
          <p:nvPr>
            <p:ph type="title"/>
          </p:nvPr>
        </p:nvSpPr>
        <p:spPr/>
        <p:txBody>
          <a:bodyPr/>
          <a:lstStyle/>
          <a:p>
            <a:r>
              <a:rPr lang="en-US" dirty="0" smtClean="0"/>
              <a:t>Opioid Use Disorder</a:t>
            </a:r>
            <a:endParaRPr lang="en-US" dirty="0"/>
          </a:p>
        </p:txBody>
      </p:sp>
    </p:spTree>
    <p:extLst>
      <p:ext uri="{BB962C8B-B14F-4D97-AF65-F5344CB8AC3E}">
        <p14:creationId xmlns:p14="http://schemas.microsoft.com/office/powerpoint/2010/main" val="410974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05000"/>
            <a:ext cx="10058400" cy="4267200"/>
          </a:xfrm>
        </p:spPr>
        <p:txBody>
          <a:bodyPr>
            <a:normAutofit/>
          </a:bodyPr>
          <a:lstStyle/>
          <a:p>
            <a:pPr>
              <a:buFont typeface="Wingdings" panose="05000000000000000000" pitchFamily="2" charset="2"/>
              <a:buChar char="Ø"/>
            </a:pPr>
            <a:r>
              <a:rPr lang="en-US" sz="3000" i="1" dirty="0" err="1">
                <a:solidFill>
                  <a:schemeClr val="tx1"/>
                </a:solidFill>
              </a:rPr>
              <a:t>Bragdon</a:t>
            </a:r>
            <a:r>
              <a:rPr lang="en-US" sz="3000" i="1" dirty="0">
                <a:solidFill>
                  <a:schemeClr val="tx1"/>
                </a:solidFill>
              </a:rPr>
              <a:t> v. Abbott</a:t>
            </a:r>
            <a:r>
              <a:rPr lang="en-US" sz="3000" dirty="0">
                <a:solidFill>
                  <a:schemeClr val="tx1"/>
                </a:solidFill>
              </a:rPr>
              <a:t>, Supreme Court</a:t>
            </a:r>
            <a:r>
              <a:rPr lang="en-US" sz="3000" i="1" dirty="0">
                <a:solidFill>
                  <a:schemeClr val="tx1"/>
                </a:solidFill>
              </a:rPr>
              <a:t> </a:t>
            </a:r>
            <a:r>
              <a:rPr lang="en-US" sz="3000" dirty="0">
                <a:solidFill>
                  <a:schemeClr val="tx1"/>
                </a:solidFill>
              </a:rPr>
              <a:t>(1998) – dental care for patient with HIV </a:t>
            </a:r>
            <a:endParaRPr lang="en-US" sz="3000" dirty="0" smtClean="0">
              <a:solidFill>
                <a:schemeClr val="tx1"/>
              </a:solidFill>
            </a:endParaRPr>
          </a:p>
          <a:p>
            <a:pPr>
              <a:buFont typeface="Wingdings" panose="05000000000000000000" pitchFamily="2" charset="2"/>
              <a:buChar char="Ø"/>
            </a:pPr>
            <a:r>
              <a:rPr lang="en-US" sz="3000" dirty="0" smtClean="0">
                <a:solidFill>
                  <a:schemeClr val="tx1"/>
                </a:solidFill>
              </a:rPr>
              <a:t>Since 2012, U.S</a:t>
            </a:r>
            <a:r>
              <a:rPr lang="en-US" sz="3000" dirty="0">
                <a:solidFill>
                  <a:schemeClr val="tx1"/>
                </a:solidFill>
              </a:rPr>
              <a:t>. Attorneys’ Offices across the country </a:t>
            </a:r>
            <a:r>
              <a:rPr lang="en-US" sz="3000" dirty="0" smtClean="0">
                <a:solidFill>
                  <a:schemeClr val="tx1"/>
                </a:solidFill>
              </a:rPr>
              <a:t>have been partnering </a:t>
            </a:r>
            <a:r>
              <a:rPr lang="en-US" sz="3000" dirty="0">
                <a:solidFill>
                  <a:schemeClr val="tx1"/>
                </a:solidFill>
              </a:rPr>
              <a:t>with the Department’s Civil Rights Division to ensure that people with disabilities are able to access health </a:t>
            </a:r>
            <a:r>
              <a:rPr lang="en-US" sz="3000" dirty="0" smtClean="0">
                <a:solidFill>
                  <a:schemeClr val="tx1"/>
                </a:solidFill>
              </a:rPr>
              <a:t>care, including medical services and facilities </a:t>
            </a:r>
            <a:endParaRPr lang="en-US" sz="3000"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From </a:t>
            </a:r>
            <a:r>
              <a:rPr lang="en-US" dirty="0" err="1" smtClean="0"/>
              <a:t>Bragdon</a:t>
            </a:r>
            <a:r>
              <a:rPr lang="en-US" dirty="0" smtClean="0"/>
              <a:t> v. Abbott to Today</a:t>
            </a:r>
            <a:endParaRPr lang="en-US" dirty="0"/>
          </a:p>
        </p:txBody>
      </p:sp>
    </p:spTree>
    <p:extLst>
      <p:ext uri="{BB962C8B-B14F-4D97-AF65-F5344CB8AC3E}">
        <p14:creationId xmlns:p14="http://schemas.microsoft.com/office/powerpoint/2010/main" val="403317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174066"/>
          </a:xfrm>
        </p:spPr>
        <p:txBody>
          <a:bodyPr>
            <a:normAutofit/>
          </a:bodyPr>
          <a:lstStyle/>
          <a:p>
            <a:pPr marL="0" indent="0">
              <a:buNone/>
            </a:pPr>
            <a:endParaRPr lang="en-US" sz="2600" dirty="0">
              <a:solidFill>
                <a:schemeClr val="tx1"/>
              </a:solidFill>
            </a:endParaRPr>
          </a:p>
          <a:p>
            <a:pPr lvl="1">
              <a:buSzPct val="75000"/>
              <a:buFont typeface="Wingdings" pitchFamily="2" charset="2"/>
              <a:buChar char="Ø"/>
              <a:defRPr/>
            </a:pPr>
            <a:r>
              <a:rPr lang="en-US" sz="3000" dirty="0" smtClean="0">
                <a:solidFill>
                  <a:schemeClr val="tx1"/>
                </a:solidFill>
              </a:rPr>
              <a:t> </a:t>
            </a:r>
            <a:r>
              <a:rPr lang="en-US" sz="3000" dirty="0">
                <a:solidFill>
                  <a:schemeClr val="tx1"/>
                </a:solidFill>
              </a:rPr>
              <a:t>Legitimate safety requirements </a:t>
            </a:r>
            <a:r>
              <a:rPr lang="en-US" sz="3000" dirty="0" smtClean="0">
                <a:solidFill>
                  <a:schemeClr val="tx1"/>
                </a:solidFill>
              </a:rPr>
              <a:t>allowed</a:t>
            </a:r>
            <a:endParaRPr lang="en-US" sz="3000" dirty="0">
              <a:solidFill>
                <a:schemeClr val="tx1"/>
              </a:solidFill>
            </a:endParaRPr>
          </a:p>
          <a:p>
            <a:pPr lvl="1">
              <a:buSzPct val="75000"/>
              <a:buFont typeface="Wingdings" pitchFamily="2" charset="2"/>
              <a:buChar char="Ø"/>
              <a:defRPr/>
            </a:pPr>
            <a:r>
              <a:rPr lang="en-US" sz="3000" dirty="0" smtClean="0">
                <a:solidFill>
                  <a:schemeClr val="tx1"/>
                </a:solidFill>
              </a:rPr>
              <a:t> Subject to defenses:</a:t>
            </a:r>
          </a:p>
          <a:p>
            <a:pPr lvl="2">
              <a:buSzPct val="75000"/>
              <a:buFont typeface="Wingdings" pitchFamily="2" charset="2"/>
              <a:buChar char="Ø"/>
              <a:defRPr/>
            </a:pPr>
            <a:r>
              <a:rPr lang="en-US" sz="3000" dirty="0" smtClean="0">
                <a:solidFill>
                  <a:schemeClr val="tx1"/>
                </a:solidFill>
              </a:rPr>
              <a:t>Fundamental alteration</a:t>
            </a:r>
          </a:p>
          <a:p>
            <a:pPr lvl="2">
              <a:buSzPct val="75000"/>
              <a:buFont typeface="Wingdings" pitchFamily="2" charset="2"/>
              <a:buChar char="Ø"/>
              <a:defRPr/>
            </a:pPr>
            <a:r>
              <a:rPr lang="en-US" sz="3000" dirty="0" smtClean="0">
                <a:solidFill>
                  <a:schemeClr val="tx1"/>
                </a:solidFill>
              </a:rPr>
              <a:t>Undue burden</a:t>
            </a:r>
          </a:p>
          <a:p>
            <a:pPr lvl="2">
              <a:buSzPct val="75000"/>
              <a:buFont typeface="Wingdings" pitchFamily="2" charset="2"/>
              <a:buChar char="Ø"/>
              <a:defRPr/>
            </a:pPr>
            <a:r>
              <a:rPr lang="en-US" sz="3000" dirty="0" smtClean="0">
                <a:solidFill>
                  <a:schemeClr val="tx1"/>
                </a:solidFill>
              </a:rPr>
              <a:t>Direct threat</a:t>
            </a:r>
          </a:p>
          <a:p>
            <a:pPr marL="150876" lvl="1" indent="0">
              <a:buSzPct val="75000"/>
              <a:buNone/>
              <a:defRPr/>
            </a:pPr>
            <a:endParaRPr lang="en-US" sz="2600" dirty="0" smtClean="0">
              <a:solidFill>
                <a:schemeClr val="tx1"/>
              </a:solidFill>
            </a:endParaRPr>
          </a:p>
          <a:p>
            <a:endParaRPr lang="en-US" dirty="0"/>
          </a:p>
        </p:txBody>
      </p:sp>
      <p:sp>
        <p:nvSpPr>
          <p:cNvPr id="2" name="Title 1"/>
          <p:cNvSpPr>
            <a:spLocks noGrp="1"/>
          </p:cNvSpPr>
          <p:nvPr>
            <p:ph type="title"/>
          </p:nvPr>
        </p:nvSpPr>
        <p:spPr/>
        <p:txBody>
          <a:bodyPr/>
          <a:lstStyle/>
          <a:p>
            <a:r>
              <a:rPr lang="en-US" dirty="0" smtClean="0"/>
              <a:t>Opioid Use Disorder</a:t>
            </a:r>
            <a:endParaRPr lang="en-US" dirty="0"/>
          </a:p>
        </p:txBody>
      </p:sp>
    </p:spTree>
    <p:extLst>
      <p:ext uri="{BB962C8B-B14F-4D97-AF65-F5344CB8AC3E}">
        <p14:creationId xmlns:p14="http://schemas.microsoft.com/office/powerpoint/2010/main" val="1074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174066"/>
          </a:xfrm>
        </p:spPr>
        <p:txBody>
          <a:bodyPr>
            <a:normAutofit/>
          </a:bodyPr>
          <a:lstStyle/>
          <a:p>
            <a:pPr marL="295275" indent="-295275">
              <a:buFont typeface="Wingdings" panose="05000000000000000000" pitchFamily="2" charset="2"/>
              <a:buChar char="Ø"/>
            </a:pPr>
            <a:r>
              <a:rPr lang="en-US" sz="3000" dirty="0" smtClean="0">
                <a:solidFill>
                  <a:schemeClr val="tx1"/>
                </a:solidFill>
              </a:rPr>
              <a:t>Winchester, VA (Jan. 2019)</a:t>
            </a:r>
          </a:p>
          <a:p>
            <a:pPr marL="295275" indent="-295275">
              <a:buFont typeface="Wingdings" panose="05000000000000000000" pitchFamily="2" charset="2"/>
              <a:buChar char="Ø"/>
            </a:pPr>
            <a:r>
              <a:rPr lang="en-US" sz="3000" dirty="0" smtClean="0">
                <a:solidFill>
                  <a:schemeClr val="tx1"/>
                </a:solidFill>
              </a:rPr>
              <a:t>Medical </a:t>
            </a:r>
            <a:r>
              <a:rPr lang="en-US" sz="3000" dirty="0">
                <a:solidFill>
                  <a:schemeClr val="tx1"/>
                </a:solidFill>
              </a:rPr>
              <a:t>facility that provides primary and specialty care allegedly refused to accept a prospective patient for an appointment due to the patient’s use of Suboxone</a:t>
            </a:r>
          </a:p>
          <a:p>
            <a:pPr marL="295275" indent="-295275">
              <a:buFont typeface="Wingdings" panose="05000000000000000000" pitchFamily="2" charset="2"/>
              <a:buChar char="Ø"/>
            </a:pPr>
            <a:r>
              <a:rPr lang="en-US" sz="3000" dirty="0">
                <a:solidFill>
                  <a:schemeClr val="tx1"/>
                </a:solidFill>
              </a:rPr>
              <a:t>Facility allegedly regularly turned away prospective patients who lawfully took controlled substances to treat their medical </a:t>
            </a:r>
            <a:r>
              <a:rPr lang="en-US" sz="3000" dirty="0" smtClean="0">
                <a:solidFill>
                  <a:schemeClr val="tx1"/>
                </a:solidFill>
              </a:rPr>
              <a:t>conditions</a:t>
            </a:r>
          </a:p>
          <a:p>
            <a:pPr marL="0" indent="0">
              <a:buNone/>
            </a:pPr>
            <a:endParaRPr lang="en-US"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Selma Medical Associates, Inc. </a:t>
            </a:r>
            <a:endParaRPr lang="en-US" dirty="0"/>
          </a:p>
        </p:txBody>
      </p:sp>
    </p:spTree>
    <p:extLst>
      <p:ext uri="{BB962C8B-B14F-4D97-AF65-F5344CB8AC3E}">
        <p14:creationId xmlns:p14="http://schemas.microsoft.com/office/powerpoint/2010/main" val="11680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5D209-76CA-E147-8678-423CCA222C78}"/>
              </a:ext>
            </a:extLst>
          </p:cNvPr>
          <p:cNvSpPr>
            <a:spLocks noGrp="1"/>
          </p:cNvSpPr>
          <p:nvPr>
            <p:ph idx="1"/>
          </p:nvPr>
        </p:nvSpPr>
        <p:spPr/>
        <p:txBody>
          <a:bodyPr/>
          <a:lstStyle/>
          <a:p>
            <a:pPr marL="295275" indent="-295275">
              <a:buFont typeface="Wingdings" panose="05000000000000000000" pitchFamily="2" charset="2"/>
              <a:buChar char="Ø"/>
            </a:pPr>
            <a:r>
              <a:rPr lang="en-US" sz="3000" dirty="0" smtClean="0">
                <a:solidFill>
                  <a:schemeClr val="tx1"/>
                </a:solidFill>
              </a:rPr>
              <a:t>Settlement agreement:</a:t>
            </a:r>
          </a:p>
          <a:p>
            <a:pPr marL="514731" lvl="1" indent="-295275">
              <a:buFont typeface="Wingdings" panose="05000000000000000000" pitchFamily="2" charset="2"/>
              <a:buChar char="Ø"/>
            </a:pPr>
            <a:r>
              <a:rPr lang="en-US" sz="3000" dirty="0" smtClean="0">
                <a:solidFill>
                  <a:schemeClr val="tx1"/>
                </a:solidFill>
              </a:rPr>
              <a:t>Agreed </a:t>
            </a:r>
            <a:r>
              <a:rPr lang="en-US" sz="3000" dirty="0">
                <a:solidFill>
                  <a:schemeClr val="tx1"/>
                </a:solidFill>
              </a:rPr>
              <a:t>n</a:t>
            </a:r>
            <a:r>
              <a:rPr lang="en-US" sz="3000" dirty="0" smtClean="0">
                <a:solidFill>
                  <a:schemeClr val="tx1"/>
                </a:solidFill>
              </a:rPr>
              <a:t>ot </a:t>
            </a:r>
            <a:r>
              <a:rPr lang="en-US" sz="3000" dirty="0">
                <a:solidFill>
                  <a:schemeClr val="tx1"/>
                </a:solidFill>
              </a:rPr>
              <a:t>deny services on the basis of disability, including opioid use disorder</a:t>
            </a:r>
          </a:p>
          <a:p>
            <a:pPr marL="514731" lvl="1" indent="-295275">
              <a:buFont typeface="Wingdings" panose="05000000000000000000" pitchFamily="2" charset="2"/>
              <a:buChar char="Ø"/>
            </a:pPr>
            <a:r>
              <a:rPr lang="en-US" sz="3000" dirty="0" smtClean="0">
                <a:solidFill>
                  <a:schemeClr val="tx1"/>
                </a:solidFill>
              </a:rPr>
              <a:t>Agreed not </a:t>
            </a:r>
            <a:r>
              <a:rPr lang="en-US" sz="3000" dirty="0">
                <a:solidFill>
                  <a:schemeClr val="tx1"/>
                </a:solidFill>
              </a:rPr>
              <a:t>apply standards of criteria that screen out individuals with disabilities</a:t>
            </a:r>
          </a:p>
          <a:p>
            <a:pPr marL="514731" lvl="1" indent="-295275">
              <a:buFont typeface="Wingdings" panose="05000000000000000000" pitchFamily="2" charset="2"/>
              <a:buChar char="Ø"/>
            </a:pPr>
            <a:r>
              <a:rPr lang="en-US" sz="3000" dirty="0" smtClean="0">
                <a:solidFill>
                  <a:schemeClr val="tx1"/>
                </a:solidFill>
              </a:rPr>
              <a:t>Adopt </a:t>
            </a:r>
            <a:r>
              <a:rPr lang="en-US" sz="3000" dirty="0">
                <a:solidFill>
                  <a:schemeClr val="tx1"/>
                </a:solidFill>
              </a:rPr>
              <a:t>non-discrimination policies and train staff</a:t>
            </a:r>
          </a:p>
          <a:p>
            <a:pPr marL="514731" lvl="1" indent="-295275">
              <a:buFont typeface="Wingdings" panose="05000000000000000000" pitchFamily="2" charset="2"/>
              <a:buChar char="Ø"/>
            </a:pPr>
            <a:r>
              <a:rPr lang="en-US" sz="3000" dirty="0">
                <a:solidFill>
                  <a:schemeClr val="tx1"/>
                </a:solidFill>
              </a:rPr>
              <a:t>Pay $30,000 in damages to complainant and a $10,000 civil penalty</a:t>
            </a:r>
          </a:p>
          <a:p>
            <a:endParaRPr lang="en-US" dirty="0"/>
          </a:p>
        </p:txBody>
      </p:sp>
      <p:sp>
        <p:nvSpPr>
          <p:cNvPr id="2" name="Title 1">
            <a:extLst>
              <a:ext uri="{FF2B5EF4-FFF2-40B4-BE49-F238E27FC236}">
                <a16:creationId xmlns:a16="http://schemas.microsoft.com/office/drawing/2014/main" id="{0935D4D4-393D-6F47-8219-2BA2745D00C3}"/>
              </a:ext>
            </a:extLst>
          </p:cNvPr>
          <p:cNvSpPr>
            <a:spLocks noGrp="1"/>
          </p:cNvSpPr>
          <p:nvPr>
            <p:ph type="title"/>
          </p:nvPr>
        </p:nvSpPr>
        <p:spPr/>
        <p:txBody>
          <a:bodyPr/>
          <a:lstStyle/>
          <a:p>
            <a:r>
              <a:rPr lang="en-US" dirty="0" smtClean="0"/>
              <a:t>Selma Medical Associates, Inc.</a:t>
            </a:r>
            <a:endParaRPr lang="en-US" dirty="0"/>
          </a:p>
        </p:txBody>
      </p:sp>
    </p:spTree>
    <p:extLst>
      <p:ext uri="{BB962C8B-B14F-4D97-AF65-F5344CB8AC3E}">
        <p14:creationId xmlns:p14="http://schemas.microsoft.com/office/powerpoint/2010/main" val="21784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95275" indent="-295275">
              <a:buFont typeface="Wingdings" panose="05000000000000000000" pitchFamily="2" charset="2"/>
              <a:buChar char="Ø"/>
            </a:pPr>
            <a:r>
              <a:rPr lang="en-US" sz="2800" dirty="0" smtClean="0">
                <a:solidFill>
                  <a:schemeClr val="tx1"/>
                </a:solidFill>
              </a:rPr>
              <a:t>Dist. of Mass (May 2018)</a:t>
            </a:r>
          </a:p>
          <a:p>
            <a:pPr marL="295275" indent="-295275">
              <a:buFont typeface="Wingdings" panose="05000000000000000000" pitchFamily="2" charset="2"/>
              <a:buChar char="Ø"/>
            </a:pPr>
            <a:r>
              <a:rPr lang="en-US" sz="2800" dirty="0" smtClean="0">
                <a:solidFill>
                  <a:schemeClr val="tx1"/>
                </a:solidFill>
              </a:rPr>
              <a:t>Skilled </a:t>
            </a:r>
            <a:r>
              <a:rPr lang="en-US" sz="2800" dirty="0">
                <a:solidFill>
                  <a:schemeClr val="tx1"/>
                </a:solidFill>
              </a:rPr>
              <a:t>nursing facility allegedly denied admission to a patient with OUD due to the patient’s use of Suboxone </a:t>
            </a:r>
          </a:p>
          <a:p>
            <a:pPr marL="295275" indent="-295275">
              <a:buFont typeface="Wingdings" panose="05000000000000000000" pitchFamily="2" charset="2"/>
              <a:buChar char="Ø"/>
            </a:pPr>
            <a:r>
              <a:rPr lang="en-US" sz="2800" dirty="0" smtClean="0">
                <a:solidFill>
                  <a:schemeClr val="tx1"/>
                </a:solidFill>
              </a:rPr>
              <a:t>Settlement agreement:</a:t>
            </a:r>
          </a:p>
          <a:p>
            <a:pPr marL="569500" lvl="1" indent="-350044">
              <a:buFont typeface="Wingdings" panose="05000000000000000000" pitchFamily="2" charset="2"/>
              <a:buChar char="Ø"/>
            </a:pPr>
            <a:r>
              <a:rPr lang="en-US" sz="2800" dirty="0">
                <a:solidFill>
                  <a:schemeClr val="tx1"/>
                </a:solidFill>
              </a:rPr>
              <a:t>Adopt a non-discrimination policy</a:t>
            </a:r>
          </a:p>
          <a:p>
            <a:pPr marL="569500" lvl="1" indent="-350044">
              <a:buFont typeface="Wingdings" panose="05000000000000000000" pitchFamily="2" charset="2"/>
              <a:buChar char="Ø"/>
            </a:pPr>
            <a:r>
              <a:rPr lang="en-US" sz="2800" dirty="0">
                <a:solidFill>
                  <a:schemeClr val="tx1"/>
                </a:solidFill>
              </a:rPr>
              <a:t>Provide training on the ADA and OUD to admissions personnel</a:t>
            </a:r>
          </a:p>
          <a:p>
            <a:pPr marL="569500" lvl="1" indent="-350044">
              <a:buFont typeface="Wingdings" panose="05000000000000000000" pitchFamily="2" charset="2"/>
              <a:buChar char="Ø"/>
            </a:pPr>
            <a:r>
              <a:rPr lang="en-US" sz="2800" dirty="0">
                <a:solidFill>
                  <a:schemeClr val="tx1"/>
                </a:solidFill>
              </a:rPr>
              <a:t>Pay a civil penalty of $5,000 to the United States</a:t>
            </a:r>
          </a:p>
          <a:p>
            <a:pPr marL="295275" indent="-295275">
              <a:buFont typeface="Wingdings" panose="05000000000000000000" pitchFamily="2" charset="2"/>
              <a:buChar char="Ø"/>
            </a:pPr>
            <a:endParaRPr lang="en-US" dirty="0">
              <a:solidFill>
                <a:schemeClr val="tx1"/>
              </a:solidFill>
            </a:endParaRPr>
          </a:p>
          <a:p>
            <a:endParaRPr lang="en-US" dirty="0"/>
          </a:p>
        </p:txBody>
      </p:sp>
      <p:sp>
        <p:nvSpPr>
          <p:cNvPr id="2" name="Title 1"/>
          <p:cNvSpPr>
            <a:spLocks noGrp="1"/>
          </p:cNvSpPr>
          <p:nvPr>
            <p:ph type="title"/>
          </p:nvPr>
        </p:nvSpPr>
        <p:spPr/>
        <p:txBody>
          <a:bodyPr/>
          <a:lstStyle/>
          <a:p>
            <a:r>
              <a:rPr lang="en-US" dirty="0" err="1" smtClean="0"/>
              <a:t>Charlwell</a:t>
            </a:r>
            <a:r>
              <a:rPr lang="en-US" dirty="0" smtClean="0"/>
              <a:t> Operating, LLC</a:t>
            </a:r>
            <a:endParaRPr lang="en-US" dirty="0"/>
          </a:p>
        </p:txBody>
      </p:sp>
    </p:spTree>
    <p:extLst>
      <p:ext uri="{BB962C8B-B14F-4D97-AF65-F5344CB8AC3E}">
        <p14:creationId xmlns:p14="http://schemas.microsoft.com/office/powerpoint/2010/main" val="336801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133600" y="1143000"/>
            <a:ext cx="8229600" cy="1505712"/>
          </a:xfrm>
        </p:spPr>
        <p:txBody>
          <a:bodyPr>
            <a:normAutofit fontScale="90000"/>
          </a:bodyPr>
          <a:lstStyle/>
          <a:p>
            <a:r>
              <a:rPr lang="en-US" sz="7200" dirty="0" smtClean="0"/>
              <a:t>Equal Access to Services</a:t>
            </a:r>
            <a:endParaRPr lang="en-US" sz="7200" dirty="0"/>
          </a:p>
        </p:txBody>
      </p:sp>
    </p:spTree>
    <p:extLst>
      <p:ext uri="{BB962C8B-B14F-4D97-AF65-F5344CB8AC3E}">
        <p14:creationId xmlns:p14="http://schemas.microsoft.com/office/powerpoint/2010/main" val="75325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26466"/>
          </a:xfrm>
        </p:spPr>
        <p:txBody>
          <a:bodyPr>
            <a:normAutofit/>
          </a:bodyPr>
          <a:lstStyle/>
          <a:p>
            <a:pPr marL="0" indent="0">
              <a:spcBef>
                <a:spcPts val="0"/>
              </a:spcBef>
              <a:spcAft>
                <a:spcPts val="0"/>
              </a:spcAft>
              <a:buNone/>
            </a:pPr>
            <a:r>
              <a:rPr lang="en-US" sz="3000" dirty="0" smtClean="0">
                <a:solidFill>
                  <a:schemeClr val="tx1"/>
                </a:solidFill>
                <a:ea typeface="Calibri" panose="020F0502020204030204" pitchFamily="34" charset="0"/>
              </a:rPr>
              <a:t/>
            </a:r>
            <a:br>
              <a:rPr lang="en-US" sz="3000" dirty="0" smtClean="0">
                <a:solidFill>
                  <a:schemeClr val="tx1"/>
                </a:solidFill>
                <a:ea typeface="Calibri" panose="020F0502020204030204" pitchFamily="34" charset="0"/>
              </a:rPr>
            </a:br>
            <a:r>
              <a:rPr lang="en-US" sz="3000" dirty="0" smtClean="0">
                <a:solidFill>
                  <a:schemeClr val="tx1"/>
                </a:solidFill>
                <a:ea typeface="Calibri" panose="020F0502020204030204" pitchFamily="34" charset="0"/>
              </a:rPr>
              <a:t>The </a:t>
            </a:r>
            <a:r>
              <a:rPr lang="en-US" sz="3000" dirty="0">
                <a:solidFill>
                  <a:schemeClr val="tx1"/>
                </a:solidFill>
                <a:ea typeface="Calibri" panose="020F0502020204030204" pitchFamily="34" charset="0"/>
              </a:rPr>
              <a:t>ADA requires that a hospital or health care provider make reasonable modifications to policies, practices, and procedures when necessary to ensure that its </a:t>
            </a:r>
            <a:r>
              <a:rPr lang="en-US" sz="3000" dirty="0" smtClean="0">
                <a:solidFill>
                  <a:schemeClr val="tx1"/>
                </a:solidFill>
                <a:ea typeface="Calibri" panose="020F0502020204030204" pitchFamily="34" charset="0"/>
              </a:rPr>
              <a:t>services </a:t>
            </a:r>
            <a:r>
              <a:rPr lang="en-US" sz="3000" dirty="0">
                <a:solidFill>
                  <a:schemeClr val="tx1"/>
                </a:solidFill>
                <a:ea typeface="Calibri" panose="020F0502020204030204" pitchFamily="34" charset="0"/>
              </a:rPr>
              <a:t>are fully available to individuals with disabilities, unless the modifications would fundamentally alter the nature of the </a:t>
            </a:r>
            <a:r>
              <a:rPr lang="en-US" sz="3000" dirty="0" smtClean="0">
                <a:solidFill>
                  <a:schemeClr val="tx1"/>
                </a:solidFill>
                <a:ea typeface="Calibri" panose="020F0502020204030204" pitchFamily="34" charset="0"/>
              </a:rPr>
              <a:t>services. </a:t>
            </a:r>
            <a:r>
              <a:rPr lang="en-US" sz="3000" dirty="0" smtClean="0">
                <a:solidFill>
                  <a:schemeClr val="tx1"/>
                </a:solidFill>
              </a:rPr>
              <a:t>Not </a:t>
            </a:r>
            <a:r>
              <a:rPr lang="en-US" sz="3000" dirty="0">
                <a:solidFill>
                  <a:schemeClr val="tx1"/>
                </a:solidFill>
              </a:rPr>
              <a:t>required to take actions resulting in undue financial and administrative </a:t>
            </a:r>
            <a:r>
              <a:rPr lang="en-US" sz="3000" dirty="0" smtClean="0">
                <a:solidFill>
                  <a:schemeClr val="tx1"/>
                </a:solidFill>
              </a:rPr>
              <a:t>burdens.</a:t>
            </a:r>
          </a:p>
          <a:p>
            <a:pPr marL="0" indent="0">
              <a:spcBef>
                <a:spcPts val="0"/>
              </a:spcBef>
              <a:spcAft>
                <a:spcPts val="0"/>
              </a:spcAft>
              <a:buNone/>
            </a:pPr>
            <a:endParaRPr lang="en-US"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Equal Access to Services</a:t>
            </a:r>
            <a:endParaRPr lang="en-US" dirty="0"/>
          </a:p>
        </p:txBody>
      </p:sp>
    </p:spTree>
    <p:extLst>
      <p:ext uri="{BB962C8B-B14F-4D97-AF65-F5344CB8AC3E}">
        <p14:creationId xmlns:p14="http://schemas.microsoft.com/office/powerpoint/2010/main" val="425954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smtClean="0">
                <a:solidFill>
                  <a:schemeClr val="tx1"/>
                </a:solidFill>
                <a:ea typeface="Calibri" panose="020F0502020204030204" pitchFamily="34" charset="0"/>
              </a:rPr>
              <a:t>A </a:t>
            </a:r>
            <a:r>
              <a:rPr lang="en-US" sz="3000" dirty="0">
                <a:solidFill>
                  <a:schemeClr val="tx1"/>
                </a:solidFill>
                <a:ea typeface="Calibri" panose="020F0502020204030204" pitchFamily="34" charset="0"/>
              </a:rPr>
              <a:t>provider cannot deny service to a patient whom it would otherwise serve because he has a disability.  For an individual whose disability requires the use of a wheelchair this may mean, where appropriate, providing an accessible examination table or other medical equipment, having a patient lift available (e.g., a Hoyer lift), and/or having available trained staff available who can assist the patient to transfer so that the patient may be examined or treated.       </a:t>
            </a:r>
          </a:p>
          <a:p>
            <a:endParaRPr lang="en-US" dirty="0"/>
          </a:p>
        </p:txBody>
      </p:sp>
      <p:sp>
        <p:nvSpPr>
          <p:cNvPr id="2" name="Title 1"/>
          <p:cNvSpPr>
            <a:spLocks noGrp="1"/>
          </p:cNvSpPr>
          <p:nvPr>
            <p:ph type="title"/>
          </p:nvPr>
        </p:nvSpPr>
        <p:spPr/>
        <p:txBody>
          <a:bodyPr/>
          <a:lstStyle/>
          <a:p>
            <a:r>
              <a:rPr lang="en-US" dirty="0"/>
              <a:t>Equal Access to Services</a:t>
            </a:r>
          </a:p>
        </p:txBody>
      </p:sp>
    </p:spTree>
    <p:extLst>
      <p:ext uri="{BB962C8B-B14F-4D97-AF65-F5344CB8AC3E}">
        <p14:creationId xmlns:p14="http://schemas.microsoft.com/office/powerpoint/2010/main" val="398819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250266"/>
          </a:xfrm>
        </p:spPr>
        <p:txBody>
          <a:bodyPr>
            <a:normAutofit/>
          </a:bodyPr>
          <a:lstStyle/>
          <a:p>
            <a:pPr>
              <a:buFont typeface="Wingdings" panose="05000000000000000000" pitchFamily="2" charset="2"/>
              <a:buChar char="Ø"/>
            </a:pPr>
            <a:r>
              <a:rPr lang="en-US" dirty="0" smtClean="0">
                <a:solidFill>
                  <a:schemeClr val="tx1"/>
                </a:solidFill>
              </a:rPr>
              <a:t>Eastern District of Pennsylvania (April 2019)</a:t>
            </a:r>
          </a:p>
          <a:p>
            <a:pPr>
              <a:buFont typeface="Wingdings" panose="05000000000000000000" pitchFamily="2" charset="2"/>
              <a:buChar char="Ø"/>
            </a:pPr>
            <a:r>
              <a:rPr lang="en-US" dirty="0" smtClean="0">
                <a:solidFill>
                  <a:schemeClr val="tx1"/>
                </a:solidFill>
              </a:rPr>
              <a:t>Complainant who uses wheelchair was denied </a:t>
            </a:r>
            <a:r>
              <a:rPr lang="en-US" dirty="0" err="1" smtClean="0">
                <a:solidFill>
                  <a:schemeClr val="tx1"/>
                </a:solidFill>
              </a:rPr>
              <a:t>DEXA</a:t>
            </a:r>
            <a:r>
              <a:rPr lang="en-US" dirty="0" smtClean="0">
                <a:solidFill>
                  <a:schemeClr val="tx1"/>
                </a:solidFill>
              </a:rPr>
              <a:t> scan as a walk-in patient</a:t>
            </a:r>
          </a:p>
          <a:p>
            <a:pPr>
              <a:buFont typeface="Wingdings" panose="05000000000000000000" pitchFamily="2" charset="2"/>
              <a:buChar char="Ø"/>
            </a:pPr>
            <a:r>
              <a:rPr lang="en-US" dirty="0" smtClean="0">
                <a:solidFill>
                  <a:schemeClr val="tx1"/>
                </a:solidFill>
              </a:rPr>
              <a:t>Alleges he was told they did not have staff available to transfer him</a:t>
            </a:r>
          </a:p>
          <a:p>
            <a:pPr>
              <a:buFont typeface="Wingdings" panose="05000000000000000000" pitchFamily="2" charset="2"/>
              <a:buChar char="Ø"/>
            </a:pPr>
            <a:r>
              <a:rPr lang="en-US" dirty="0" smtClean="0">
                <a:solidFill>
                  <a:schemeClr val="tx1"/>
                </a:solidFill>
              </a:rPr>
              <a:t>Settlement agreement:</a:t>
            </a:r>
          </a:p>
          <a:p>
            <a:pPr lvl="1">
              <a:buFont typeface="Wingdings" panose="05000000000000000000" pitchFamily="2" charset="2"/>
              <a:buChar char="Ø"/>
            </a:pPr>
            <a:r>
              <a:rPr lang="en-US" sz="2400" dirty="0" smtClean="0">
                <a:solidFill>
                  <a:schemeClr val="tx1"/>
                </a:solidFill>
              </a:rPr>
              <a:t>Train staff who interact with patients on safe transfer</a:t>
            </a:r>
          </a:p>
          <a:p>
            <a:pPr lvl="1">
              <a:buFont typeface="Wingdings" panose="05000000000000000000" pitchFamily="2" charset="2"/>
              <a:buChar char="Ø"/>
            </a:pPr>
            <a:r>
              <a:rPr lang="en-US" sz="2400" dirty="0" smtClean="0">
                <a:solidFill>
                  <a:schemeClr val="tx1"/>
                </a:solidFill>
              </a:rPr>
              <a:t>Make staff available who can assist with transfer at all times when it accepts patients (including walk-in)</a:t>
            </a:r>
          </a:p>
          <a:p>
            <a:pPr lvl="1">
              <a:buFont typeface="Wingdings" panose="05000000000000000000" pitchFamily="2" charset="2"/>
              <a:buChar char="Ø"/>
            </a:pPr>
            <a:r>
              <a:rPr lang="en-US" sz="2400" dirty="0" smtClean="0">
                <a:solidFill>
                  <a:schemeClr val="tx1"/>
                </a:solidFill>
              </a:rPr>
              <a:t>Pay compensatory damages of $5,000</a:t>
            </a:r>
            <a:endParaRPr lang="en-US" sz="2400" dirty="0">
              <a:solidFill>
                <a:schemeClr val="tx1"/>
              </a:solidFill>
            </a:endParaRPr>
          </a:p>
        </p:txBody>
      </p:sp>
      <p:sp>
        <p:nvSpPr>
          <p:cNvPr id="2" name="Title 1"/>
          <p:cNvSpPr>
            <a:spLocks noGrp="1"/>
          </p:cNvSpPr>
          <p:nvPr>
            <p:ph type="title"/>
          </p:nvPr>
        </p:nvSpPr>
        <p:spPr/>
        <p:txBody>
          <a:bodyPr/>
          <a:lstStyle/>
          <a:p>
            <a:r>
              <a:rPr lang="en-US" dirty="0"/>
              <a:t>Thomas Jefferson University Hospital</a:t>
            </a:r>
          </a:p>
        </p:txBody>
      </p:sp>
    </p:spTree>
    <p:extLst>
      <p:ext uri="{BB962C8B-B14F-4D97-AF65-F5344CB8AC3E}">
        <p14:creationId xmlns:p14="http://schemas.microsoft.com/office/powerpoint/2010/main" val="11060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26466"/>
          </a:xfrm>
        </p:spPr>
        <p:txBody>
          <a:bodyPr>
            <a:normAutofit/>
          </a:bodyPr>
          <a:lstStyle/>
          <a:p>
            <a:pPr>
              <a:buFont typeface="Wingdings" panose="05000000000000000000" pitchFamily="2" charset="2"/>
              <a:buChar char="Ø"/>
            </a:pPr>
            <a:r>
              <a:rPr lang="en-US" dirty="0" smtClean="0">
                <a:solidFill>
                  <a:schemeClr val="tx1"/>
                </a:solidFill>
              </a:rPr>
              <a:t>Western District of North Carolina (Aug. 2018)</a:t>
            </a:r>
          </a:p>
          <a:p>
            <a:pPr>
              <a:buFont typeface="Wingdings" panose="05000000000000000000" pitchFamily="2" charset="2"/>
              <a:buChar char="Ø"/>
            </a:pPr>
            <a:r>
              <a:rPr lang="en-US" dirty="0" smtClean="0">
                <a:solidFill>
                  <a:schemeClr val="tx1"/>
                </a:solidFill>
              </a:rPr>
              <a:t>Complainant who uses wheelchair was </a:t>
            </a:r>
            <a:r>
              <a:rPr lang="en-US" dirty="0">
                <a:solidFill>
                  <a:schemeClr val="tx1"/>
                </a:solidFill>
              </a:rPr>
              <a:t>denied </a:t>
            </a:r>
            <a:r>
              <a:rPr lang="en-US" dirty="0" err="1">
                <a:solidFill>
                  <a:schemeClr val="tx1"/>
                </a:solidFill>
              </a:rPr>
              <a:t>DEXA</a:t>
            </a:r>
            <a:r>
              <a:rPr lang="en-US" dirty="0">
                <a:solidFill>
                  <a:schemeClr val="tx1"/>
                </a:solidFill>
              </a:rPr>
              <a:t> scan unless she brought someone to assist with transfer</a:t>
            </a:r>
          </a:p>
          <a:p>
            <a:pPr>
              <a:buFont typeface="Wingdings" panose="05000000000000000000" pitchFamily="2" charset="2"/>
              <a:buChar char="Ø"/>
            </a:pPr>
            <a:r>
              <a:rPr lang="en-US" dirty="0">
                <a:solidFill>
                  <a:schemeClr val="tx1"/>
                </a:solidFill>
              </a:rPr>
              <a:t>Settlement </a:t>
            </a:r>
            <a:r>
              <a:rPr lang="en-US" dirty="0" smtClean="0">
                <a:solidFill>
                  <a:schemeClr val="tx1"/>
                </a:solidFill>
              </a:rPr>
              <a:t>agreement:</a:t>
            </a:r>
          </a:p>
          <a:p>
            <a:pPr lvl="1">
              <a:buFont typeface="Wingdings" panose="05000000000000000000" pitchFamily="2" charset="2"/>
              <a:buChar char="Ø"/>
            </a:pPr>
            <a:r>
              <a:rPr lang="en-US" sz="2400" dirty="0" smtClean="0">
                <a:solidFill>
                  <a:schemeClr val="tx1"/>
                </a:solidFill>
              </a:rPr>
              <a:t>Adopt </a:t>
            </a:r>
            <a:r>
              <a:rPr lang="en-US" sz="2400" dirty="0">
                <a:solidFill>
                  <a:schemeClr val="tx1"/>
                </a:solidFill>
              </a:rPr>
              <a:t>nondiscrimination policy and post in facility and website</a:t>
            </a:r>
          </a:p>
          <a:p>
            <a:pPr lvl="1">
              <a:buFont typeface="Wingdings" panose="05000000000000000000" pitchFamily="2" charset="2"/>
              <a:buChar char="Ø"/>
            </a:pPr>
            <a:r>
              <a:rPr lang="en-US" sz="2400" dirty="0">
                <a:solidFill>
                  <a:schemeClr val="tx1"/>
                </a:solidFill>
              </a:rPr>
              <a:t>Schedulers will ask if patient needs modification, to be prepared</a:t>
            </a:r>
          </a:p>
          <a:p>
            <a:pPr lvl="1">
              <a:buFont typeface="Wingdings" panose="05000000000000000000" pitchFamily="2" charset="2"/>
              <a:buChar char="Ø"/>
            </a:pPr>
            <a:r>
              <a:rPr lang="en-US" sz="2400" dirty="0">
                <a:solidFill>
                  <a:schemeClr val="tx1"/>
                </a:solidFill>
              </a:rPr>
              <a:t>Training for employees on ADA and transfer</a:t>
            </a:r>
          </a:p>
          <a:p>
            <a:pPr lvl="1">
              <a:buFont typeface="Wingdings" panose="05000000000000000000" pitchFamily="2" charset="2"/>
              <a:buChar char="Ø"/>
            </a:pPr>
            <a:r>
              <a:rPr lang="en-US" sz="2400" dirty="0">
                <a:solidFill>
                  <a:schemeClr val="tx1"/>
                </a:solidFill>
              </a:rPr>
              <a:t>Acquire patient lifts and provide reasonable modifications</a:t>
            </a:r>
          </a:p>
          <a:p>
            <a:pPr lvl="1">
              <a:buFont typeface="Wingdings" panose="05000000000000000000" pitchFamily="2" charset="2"/>
              <a:buChar char="Ø"/>
            </a:pPr>
            <a:r>
              <a:rPr lang="en-US" sz="2400" dirty="0">
                <a:solidFill>
                  <a:schemeClr val="tx1"/>
                </a:solidFill>
              </a:rPr>
              <a:t>Remove architectural barriers</a:t>
            </a:r>
          </a:p>
          <a:p>
            <a:pPr lvl="1">
              <a:buFont typeface="Wingdings" panose="05000000000000000000" pitchFamily="2" charset="2"/>
              <a:buChar char="Ø"/>
            </a:pPr>
            <a:r>
              <a:rPr lang="en-US" sz="2400" dirty="0">
                <a:solidFill>
                  <a:schemeClr val="tx1"/>
                </a:solidFill>
              </a:rPr>
              <a:t>Compensatory damages </a:t>
            </a:r>
          </a:p>
          <a:p>
            <a:endParaRPr lang="en-US" dirty="0"/>
          </a:p>
        </p:txBody>
      </p:sp>
      <p:sp>
        <p:nvSpPr>
          <p:cNvPr id="2" name="Title 1"/>
          <p:cNvSpPr>
            <a:spLocks noGrp="1"/>
          </p:cNvSpPr>
          <p:nvPr>
            <p:ph type="title"/>
          </p:nvPr>
        </p:nvSpPr>
        <p:spPr/>
        <p:txBody>
          <a:bodyPr/>
          <a:lstStyle/>
          <a:p>
            <a:r>
              <a:rPr lang="en-US" dirty="0" smtClean="0"/>
              <a:t/>
            </a:r>
            <a:br>
              <a:rPr lang="en-US" dirty="0" smtClean="0"/>
            </a:br>
            <a:r>
              <a:rPr lang="en-US" dirty="0" smtClean="0"/>
              <a:t>Charlotte </a:t>
            </a:r>
            <a:r>
              <a:rPr lang="en-US" dirty="0"/>
              <a:t>Radiology</a:t>
            </a:r>
          </a:p>
        </p:txBody>
      </p:sp>
    </p:spTree>
    <p:extLst>
      <p:ext uri="{BB962C8B-B14F-4D97-AF65-F5344CB8AC3E}">
        <p14:creationId xmlns:p14="http://schemas.microsoft.com/office/powerpoint/2010/main" val="39088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133600" y="1143000"/>
            <a:ext cx="8229600" cy="1505712"/>
          </a:xfrm>
        </p:spPr>
        <p:txBody>
          <a:bodyPr>
            <a:normAutofit/>
          </a:bodyPr>
          <a:lstStyle/>
          <a:p>
            <a:r>
              <a:rPr lang="en-US" sz="7200" dirty="0" smtClean="0"/>
              <a:t>Built Environment</a:t>
            </a:r>
            <a:endParaRPr lang="en-US" sz="7200" dirty="0"/>
          </a:p>
        </p:txBody>
      </p:sp>
    </p:spTree>
    <p:extLst>
      <p:ext uri="{BB962C8B-B14F-4D97-AF65-F5344CB8AC3E}">
        <p14:creationId xmlns:p14="http://schemas.microsoft.com/office/powerpoint/2010/main" val="129849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solidFill>
                  <a:schemeClr val="tx1"/>
                </a:solidFill>
              </a:rPr>
              <a:t>Effective Communication</a:t>
            </a:r>
            <a:endParaRPr lang="en-US" sz="3200" dirty="0">
              <a:solidFill>
                <a:schemeClr val="tx1"/>
              </a:solidFill>
            </a:endParaRPr>
          </a:p>
          <a:p>
            <a:pPr>
              <a:buFont typeface="Wingdings" panose="05000000000000000000" pitchFamily="2" charset="2"/>
              <a:buChar char="Ø"/>
            </a:pPr>
            <a:r>
              <a:rPr lang="en-US" sz="3200" dirty="0">
                <a:solidFill>
                  <a:schemeClr val="tx1"/>
                </a:solidFill>
              </a:rPr>
              <a:t>Service </a:t>
            </a:r>
            <a:r>
              <a:rPr lang="en-US" sz="3200" dirty="0" smtClean="0">
                <a:solidFill>
                  <a:schemeClr val="tx1"/>
                </a:solidFill>
              </a:rPr>
              <a:t>Animals</a:t>
            </a:r>
            <a:endParaRPr lang="en-US" sz="3200" dirty="0">
              <a:solidFill>
                <a:schemeClr val="tx1"/>
              </a:solidFill>
            </a:endParaRPr>
          </a:p>
          <a:p>
            <a:pPr>
              <a:buFont typeface="Wingdings" panose="05000000000000000000" pitchFamily="2" charset="2"/>
              <a:buChar char="Ø"/>
            </a:pPr>
            <a:r>
              <a:rPr lang="en-US" sz="3200" dirty="0" smtClean="0">
                <a:solidFill>
                  <a:schemeClr val="tx1"/>
                </a:solidFill>
              </a:rPr>
              <a:t>HIV/AIDS</a:t>
            </a:r>
            <a:endParaRPr lang="en-US" sz="3200" dirty="0">
              <a:solidFill>
                <a:schemeClr val="tx1"/>
              </a:solidFill>
            </a:endParaRPr>
          </a:p>
          <a:p>
            <a:pPr>
              <a:buFont typeface="Wingdings" panose="05000000000000000000" pitchFamily="2" charset="2"/>
              <a:buChar char="Ø"/>
            </a:pPr>
            <a:r>
              <a:rPr lang="en-US" sz="3200" dirty="0">
                <a:solidFill>
                  <a:schemeClr val="tx1"/>
                </a:solidFill>
              </a:rPr>
              <a:t>Opioid Use Disorder</a:t>
            </a:r>
          </a:p>
          <a:p>
            <a:pPr>
              <a:buFont typeface="Wingdings" panose="05000000000000000000" pitchFamily="2" charset="2"/>
              <a:buChar char="Ø"/>
            </a:pPr>
            <a:r>
              <a:rPr lang="en-US" sz="3200" dirty="0" smtClean="0">
                <a:solidFill>
                  <a:schemeClr val="tx1"/>
                </a:solidFill>
              </a:rPr>
              <a:t>Equal Access to Services</a:t>
            </a:r>
          </a:p>
          <a:p>
            <a:pPr>
              <a:buFont typeface="Wingdings" panose="05000000000000000000" pitchFamily="2" charset="2"/>
              <a:buChar char="Ø"/>
            </a:pPr>
            <a:r>
              <a:rPr lang="en-US" sz="3200" dirty="0" smtClean="0">
                <a:solidFill>
                  <a:schemeClr val="tx1"/>
                </a:solidFill>
              </a:rPr>
              <a:t>Built Environment</a:t>
            </a:r>
            <a:endParaRPr lang="en-US" dirty="0"/>
          </a:p>
        </p:txBody>
      </p:sp>
      <p:sp>
        <p:nvSpPr>
          <p:cNvPr id="2" name="Title 1"/>
          <p:cNvSpPr>
            <a:spLocks noGrp="1"/>
          </p:cNvSpPr>
          <p:nvPr>
            <p:ph type="title"/>
          </p:nvPr>
        </p:nvSpPr>
        <p:spPr/>
        <p:txBody>
          <a:bodyPr/>
          <a:lstStyle/>
          <a:p>
            <a:r>
              <a:rPr lang="en-US" dirty="0"/>
              <a:t>Recent DOJ Health Care Access Agreements</a:t>
            </a:r>
          </a:p>
        </p:txBody>
      </p:sp>
    </p:spTree>
    <p:extLst>
      <p:ext uri="{BB962C8B-B14F-4D97-AF65-F5344CB8AC3E}">
        <p14:creationId xmlns:p14="http://schemas.microsoft.com/office/powerpoint/2010/main" val="102114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478866"/>
          </a:xfrm>
        </p:spPr>
        <p:txBody>
          <a:bodyPr>
            <a:normAutofit/>
          </a:bodyPr>
          <a:lstStyle/>
          <a:p>
            <a:pPr marL="150876" lvl="1" indent="0">
              <a:buNone/>
            </a:pPr>
            <a:endParaRPr lang="en-US" sz="3000" dirty="0"/>
          </a:p>
          <a:p>
            <a:pPr lvl="1">
              <a:buFont typeface="Wingdings" panose="05000000000000000000" pitchFamily="2" charset="2"/>
              <a:buChar char="Ø"/>
            </a:pPr>
            <a:r>
              <a:rPr lang="en-US" sz="3000" dirty="0">
                <a:solidFill>
                  <a:schemeClr val="tx1"/>
                </a:solidFill>
              </a:rPr>
              <a:t>Public entities (both state and local); public accommodations; and commercial facilities must follow the relevant provisions of the ADA Standards for Accessible Design for newly constructed and altered facilities. </a:t>
            </a:r>
            <a:endParaRPr lang="en-US" sz="3000" dirty="0" smtClean="0">
              <a:solidFill>
                <a:schemeClr val="tx1"/>
              </a:solidFill>
            </a:endParaRPr>
          </a:p>
          <a:p>
            <a:endParaRPr lang="en-US" dirty="0"/>
          </a:p>
        </p:txBody>
      </p:sp>
      <p:sp>
        <p:nvSpPr>
          <p:cNvPr id="2" name="Title 1"/>
          <p:cNvSpPr>
            <a:spLocks noGrp="1"/>
          </p:cNvSpPr>
          <p:nvPr>
            <p:ph type="title"/>
          </p:nvPr>
        </p:nvSpPr>
        <p:spPr/>
        <p:txBody>
          <a:bodyPr/>
          <a:lstStyle/>
          <a:p>
            <a:r>
              <a:rPr lang="en-US" dirty="0" smtClean="0"/>
              <a:t>Built Environment</a:t>
            </a:r>
            <a:endParaRPr lang="en-US" dirty="0"/>
          </a:p>
        </p:txBody>
      </p:sp>
    </p:spTree>
    <p:extLst>
      <p:ext uri="{BB962C8B-B14F-4D97-AF65-F5344CB8AC3E}">
        <p14:creationId xmlns:p14="http://schemas.microsoft.com/office/powerpoint/2010/main" val="281900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478866"/>
          </a:xfrm>
        </p:spPr>
        <p:txBody>
          <a:bodyPr>
            <a:normAutofit/>
          </a:bodyPr>
          <a:lstStyle/>
          <a:p>
            <a:pPr lvl="1">
              <a:buFont typeface="Wingdings" panose="05000000000000000000" pitchFamily="2" charset="2"/>
              <a:buChar char="Ø"/>
            </a:pPr>
            <a:r>
              <a:rPr lang="en-US" sz="3000" b="1" dirty="0" smtClean="0">
                <a:solidFill>
                  <a:schemeClr val="tx1"/>
                </a:solidFill>
              </a:rPr>
              <a:t>Title II</a:t>
            </a:r>
            <a:r>
              <a:rPr lang="en-US" sz="3000" b="1" dirty="0">
                <a:solidFill>
                  <a:schemeClr val="tx1"/>
                </a:solidFill>
              </a:rPr>
              <a:t>: </a:t>
            </a:r>
            <a:r>
              <a:rPr lang="en-US" sz="3000" dirty="0">
                <a:solidFill>
                  <a:schemeClr val="tx1"/>
                </a:solidFill>
              </a:rPr>
              <a:t>Must provide </a:t>
            </a:r>
            <a:r>
              <a:rPr lang="en-US" sz="3000" b="1" dirty="0">
                <a:solidFill>
                  <a:schemeClr val="tx1"/>
                </a:solidFill>
              </a:rPr>
              <a:t>program access </a:t>
            </a:r>
            <a:r>
              <a:rPr lang="en-US" sz="3000" dirty="0">
                <a:solidFill>
                  <a:schemeClr val="tx1"/>
                </a:solidFill>
              </a:rPr>
              <a:t>to all services, programs or activities, </a:t>
            </a:r>
            <a:r>
              <a:rPr lang="en-US" sz="3000" u="sng" dirty="0">
                <a:solidFill>
                  <a:schemeClr val="tx1"/>
                </a:solidFill>
              </a:rPr>
              <a:t>when viewed in their entireties,  and use other methods to provide such services, which may include modifications to features and elements of buildings or facilities</a:t>
            </a:r>
            <a:r>
              <a:rPr lang="en-US" sz="3000" dirty="0">
                <a:solidFill>
                  <a:schemeClr val="tx1"/>
                </a:solidFill>
              </a:rPr>
              <a:t>. </a:t>
            </a:r>
            <a:endParaRPr lang="en-US" sz="3000" dirty="0" smtClean="0">
              <a:solidFill>
                <a:schemeClr val="tx1"/>
              </a:solidFill>
            </a:endParaRPr>
          </a:p>
          <a:p>
            <a:pPr lvl="1">
              <a:buFont typeface="Wingdings" panose="05000000000000000000" pitchFamily="2" charset="2"/>
              <a:buChar char="Ø"/>
            </a:pPr>
            <a:r>
              <a:rPr lang="en-US" sz="3000" b="1" dirty="0">
                <a:solidFill>
                  <a:schemeClr val="tx1"/>
                </a:solidFill>
              </a:rPr>
              <a:t>Title III: </a:t>
            </a:r>
            <a:r>
              <a:rPr lang="en-US" sz="3000" dirty="0">
                <a:solidFill>
                  <a:schemeClr val="tx1"/>
                </a:solidFill>
              </a:rPr>
              <a:t>For existing facilities, public accommodations must remove architectural and communication barriers to access where it is readily achievable to do so, </a:t>
            </a:r>
            <a:r>
              <a:rPr lang="en-US" sz="3000" dirty="0" err="1">
                <a:solidFill>
                  <a:schemeClr val="tx1"/>
                </a:solidFill>
              </a:rPr>
              <a:t>i.e</a:t>
            </a:r>
            <a:r>
              <a:rPr lang="en-US" sz="3000" dirty="0">
                <a:solidFill>
                  <a:schemeClr val="tx1"/>
                </a:solidFill>
              </a:rPr>
              <a:t>, without significant difficulty or expense. </a:t>
            </a:r>
          </a:p>
          <a:p>
            <a:endParaRPr lang="en-US" dirty="0"/>
          </a:p>
        </p:txBody>
      </p:sp>
      <p:sp>
        <p:nvSpPr>
          <p:cNvPr id="2" name="Title 1"/>
          <p:cNvSpPr>
            <a:spLocks noGrp="1"/>
          </p:cNvSpPr>
          <p:nvPr>
            <p:ph type="title"/>
          </p:nvPr>
        </p:nvSpPr>
        <p:spPr/>
        <p:txBody>
          <a:bodyPr/>
          <a:lstStyle/>
          <a:p>
            <a:r>
              <a:rPr lang="en-US" dirty="0" smtClean="0"/>
              <a:t>Built Environment</a:t>
            </a:r>
            <a:endParaRPr lang="en-US" dirty="0"/>
          </a:p>
        </p:txBody>
      </p:sp>
    </p:spTree>
    <p:extLst>
      <p:ext uri="{BB962C8B-B14F-4D97-AF65-F5344CB8AC3E}">
        <p14:creationId xmlns:p14="http://schemas.microsoft.com/office/powerpoint/2010/main" val="282437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250266"/>
          </a:xfrm>
        </p:spPr>
        <p:txBody>
          <a:bodyPr>
            <a:normAutofit/>
          </a:bodyPr>
          <a:lstStyle/>
          <a:p>
            <a:pPr>
              <a:buFont typeface="Wingdings" panose="05000000000000000000" pitchFamily="2" charset="2"/>
              <a:buChar char="Ø"/>
            </a:pPr>
            <a:r>
              <a:rPr lang="en-US" dirty="0" smtClean="0">
                <a:solidFill>
                  <a:schemeClr val="tx1"/>
                </a:solidFill>
              </a:rPr>
              <a:t>Dist. Of Massachusetts (2016)</a:t>
            </a:r>
          </a:p>
          <a:p>
            <a:pPr>
              <a:buFont typeface="Wingdings" panose="05000000000000000000" pitchFamily="2" charset="2"/>
              <a:buChar char="Ø"/>
            </a:pPr>
            <a:r>
              <a:rPr lang="en-US" dirty="0" smtClean="0">
                <a:solidFill>
                  <a:schemeClr val="tx1"/>
                </a:solidFill>
              </a:rPr>
              <a:t>Complainant </a:t>
            </a:r>
            <a:r>
              <a:rPr lang="en-US" dirty="0">
                <a:solidFill>
                  <a:schemeClr val="tx1"/>
                </a:solidFill>
              </a:rPr>
              <a:t>sought admission to a program at the hospital that provided therapeutic and residence services for women with borderline personality disorder.  Facility was a three-story townhouse with common spaces on 1</a:t>
            </a:r>
            <a:r>
              <a:rPr lang="en-US" baseline="30000" dirty="0">
                <a:solidFill>
                  <a:schemeClr val="tx1"/>
                </a:solidFill>
              </a:rPr>
              <a:t>st</a:t>
            </a:r>
            <a:r>
              <a:rPr lang="en-US" dirty="0">
                <a:solidFill>
                  <a:schemeClr val="tx1"/>
                </a:solidFill>
              </a:rPr>
              <a:t> floor and bedrooms on 2</a:t>
            </a:r>
            <a:r>
              <a:rPr lang="en-US" baseline="30000" dirty="0">
                <a:solidFill>
                  <a:schemeClr val="tx1"/>
                </a:solidFill>
              </a:rPr>
              <a:t>nd</a:t>
            </a:r>
            <a:r>
              <a:rPr lang="en-US" dirty="0">
                <a:solidFill>
                  <a:schemeClr val="tx1"/>
                </a:solidFill>
              </a:rPr>
              <a:t> and 3</a:t>
            </a:r>
            <a:r>
              <a:rPr lang="en-US" baseline="30000" dirty="0">
                <a:solidFill>
                  <a:schemeClr val="tx1"/>
                </a:solidFill>
              </a:rPr>
              <a:t>rd</a:t>
            </a:r>
            <a:r>
              <a:rPr lang="en-US" dirty="0">
                <a:solidFill>
                  <a:schemeClr val="tx1"/>
                </a:solidFill>
              </a:rPr>
              <a:t> floors.  </a:t>
            </a:r>
            <a:r>
              <a:rPr lang="en-US" dirty="0" smtClean="0">
                <a:solidFill>
                  <a:schemeClr val="tx1"/>
                </a:solidFill>
              </a:rPr>
              <a:t>Complainant uses </a:t>
            </a:r>
            <a:r>
              <a:rPr lang="en-US" dirty="0">
                <a:solidFill>
                  <a:schemeClr val="tx1"/>
                </a:solidFill>
              </a:rPr>
              <a:t>a wheelchair and was denied admission because of accessibility </a:t>
            </a:r>
            <a:r>
              <a:rPr lang="en-US" dirty="0" smtClean="0">
                <a:solidFill>
                  <a:schemeClr val="tx1"/>
                </a:solidFill>
              </a:rPr>
              <a:t>needs.</a:t>
            </a:r>
          </a:p>
          <a:p>
            <a:pPr>
              <a:buFont typeface="Wingdings" panose="05000000000000000000" pitchFamily="2" charset="2"/>
              <a:buChar char="Ø"/>
            </a:pPr>
            <a:r>
              <a:rPr lang="en-US" dirty="0" smtClean="0">
                <a:solidFill>
                  <a:schemeClr val="tx1"/>
                </a:solidFill>
              </a:rPr>
              <a:t>Settlement Agreement:</a:t>
            </a:r>
          </a:p>
          <a:p>
            <a:pPr lvl="1">
              <a:buFont typeface="Wingdings" panose="05000000000000000000" pitchFamily="2" charset="2"/>
              <a:buChar char="Ø"/>
            </a:pPr>
            <a:r>
              <a:rPr lang="en-US" sz="2400" dirty="0" smtClean="0">
                <a:solidFill>
                  <a:schemeClr val="tx1"/>
                </a:solidFill>
              </a:rPr>
              <a:t>Alter </a:t>
            </a:r>
            <a:r>
              <a:rPr lang="en-US" sz="2400" dirty="0">
                <a:solidFill>
                  <a:schemeClr val="tx1"/>
                </a:solidFill>
              </a:rPr>
              <a:t>first floor common areas to meet 2010 ADA </a:t>
            </a:r>
            <a:r>
              <a:rPr lang="en-US" sz="2400" dirty="0" smtClean="0">
                <a:solidFill>
                  <a:schemeClr val="tx1"/>
                </a:solidFill>
              </a:rPr>
              <a:t>Standards</a:t>
            </a:r>
          </a:p>
          <a:p>
            <a:pPr lvl="1">
              <a:buFont typeface="Wingdings" panose="05000000000000000000" pitchFamily="2" charset="2"/>
              <a:buChar char="Ø"/>
            </a:pPr>
            <a:r>
              <a:rPr lang="en-US" sz="2400" dirty="0" smtClean="0">
                <a:solidFill>
                  <a:schemeClr val="tx1"/>
                </a:solidFill>
              </a:rPr>
              <a:t>Provide </a:t>
            </a:r>
            <a:r>
              <a:rPr lang="en-US" sz="2400" dirty="0">
                <a:solidFill>
                  <a:schemeClr val="tx1"/>
                </a:solidFill>
              </a:rPr>
              <a:t>off-site accessible housing and transportation to </a:t>
            </a:r>
            <a:r>
              <a:rPr lang="en-US" sz="2400" dirty="0" smtClean="0">
                <a:solidFill>
                  <a:schemeClr val="tx1"/>
                </a:solidFill>
              </a:rPr>
              <a:t>it</a:t>
            </a:r>
          </a:p>
          <a:p>
            <a:pPr lvl="1">
              <a:buFont typeface="Wingdings" panose="05000000000000000000" pitchFamily="2" charset="2"/>
              <a:buChar char="Ø"/>
            </a:pPr>
            <a:r>
              <a:rPr lang="en-US" sz="2400" dirty="0" smtClean="0">
                <a:solidFill>
                  <a:schemeClr val="tx1"/>
                </a:solidFill>
              </a:rPr>
              <a:t>Training </a:t>
            </a:r>
            <a:r>
              <a:rPr lang="en-US" sz="2400" dirty="0">
                <a:solidFill>
                  <a:schemeClr val="tx1"/>
                </a:solidFill>
              </a:rPr>
              <a:t>for all intake staff on new policies</a:t>
            </a:r>
          </a:p>
          <a:p>
            <a:endParaRPr lang="en-US" dirty="0"/>
          </a:p>
        </p:txBody>
      </p:sp>
      <p:sp>
        <p:nvSpPr>
          <p:cNvPr id="2" name="Title 1"/>
          <p:cNvSpPr>
            <a:spLocks noGrp="1"/>
          </p:cNvSpPr>
          <p:nvPr>
            <p:ph type="title"/>
          </p:nvPr>
        </p:nvSpPr>
        <p:spPr/>
        <p:txBody>
          <a:bodyPr/>
          <a:lstStyle/>
          <a:p>
            <a:r>
              <a:rPr lang="en-US" dirty="0"/>
              <a:t/>
            </a:r>
            <a:br>
              <a:rPr lang="en-US" dirty="0"/>
            </a:br>
            <a:r>
              <a:rPr lang="en-US" dirty="0"/>
              <a:t>McLean Hospital</a:t>
            </a:r>
          </a:p>
        </p:txBody>
      </p:sp>
    </p:spTree>
    <p:extLst>
      <p:ext uri="{BB962C8B-B14F-4D97-AF65-F5344CB8AC3E}">
        <p14:creationId xmlns:p14="http://schemas.microsoft.com/office/powerpoint/2010/main" val="382036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760" y="1920240"/>
            <a:ext cx="8321040" cy="4023360"/>
          </a:xfrm>
          <a:extLst>
            <a:ext uri="{909E8E84-426E-40dd-AFC4-6F175D3DCCD1}"/>
            <a:ext uri="{91240B29-F687-4f45-9708-019B960494DF}"/>
            <a:ext uri="{AF507438-7753-43e0-B8FC-AC1667EBCBE1}"/>
            <a:ext uri="{FAA26D3D-D897-4be2-8F04-BA451C77F1D7}"/>
          </a:extLst>
        </p:spPr>
        <p:txBody>
          <a:bodyPr/>
          <a:lstStyle/>
          <a:p>
            <a:pPr>
              <a:defRPr/>
            </a:pPr>
            <a:r>
              <a:rPr lang="en-US" sz="2800" b="0" dirty="0">
                <a:solidFill>
                  <a:schemeClr val="tx1"/>
                </a:solidFill>
              </a:rPr>
              <a:t>File a Complaint at:</a:t>
            </a:r>
          </a:p>
          <a:p>
            <a:pPr>
              <a:defRPr/>
            </a:pPr>
            <a:endParaRPr lang="en-US" dirty="0">
              <a:solidFill>
                <a:schemeClr val="tx1"/>
              </a:solidFill>
            </a:endParaRPr>
          </a:p>
          <a:p>
            <a:pPr>
              <a:defRPr/>
            </a:pPr>
            <a:endParaRPr lang="en-US" dirty="0">
              <a:solidFill>
                <a:schemeClr val="tx1"/>
              </a:solidFill>
            </a:endParaRPr>
          </a:p>
          <a:p>
            <a:pPr>
              <a:defRPr/>
            </a:pPr>
            <a:endParaRPr lang="en-US" dirty="0"/>
          </a:p>
          <a:p>
            <a:pPr>
              <a:defRPr/>
            </a:pPr>
            <a:endParaRPr lang="en-US" b="0" dirty="0">
              <a:solidFill>
                <a:schemeClr val="tx1"/>
              </a:solidFill>
            </a:endParaRPr>
          </a:p>
          <a:p>
            <a:pPr>
              <a:defRPr/>
            </a:pPr>
            <a:r>
              <a:rPr lang="en-US" sz="2800" b="0" dirty="0">
                <a:solidFill>
                  <a:schemeClr val="tx1"/>
                </a:solidFill>
              </a:rPr>
              <a:t>Call </a:t>
            </a:r>
            <a:r>
              <a:rPr lang="en-US" sz="2800" dirty="0">
                <a:solidFill>
                  <a:schemeClr val="tx1"/>
                </a:solidFill>
              </a:rPr>
              <a:t>the</a:t>
            </a:r>
            <a:r>
              <a:rPr lang="en-US" sz="2800" b="0" dirty="0">
                <a:solidFill>
                  <a:schemeClr val="tx1"/>
                </a:solidFill>
              </a:rPr>
              <a:t> ADA Information Line: </a:t>
            </a:r>
          </a:p>
          <a:p>
            <a:pPr>
              <a:defRPr/>
            </a:pPr>
            <a:r>
              <a:rPr lang="en-US" sz="3600" b="1" dirty="0">
                <a:solidFill>
                  <a:srgbClr val="0070C0"/>
                </a:solidFill>
              </a:rPr>
              <a:t>800-514-0301</a:t>
            </a:r>
            <a:r>
              <a:rPr lang="en-US" b="0" dirty="0">
                <a:solidFill>
                  <a:schemeClr val="tx1"/>
                </a:solidFill>
              </a:rPr>
              <a:t> </a:t>
            </a:r>
            <a:r>
              <a:rPr lang="en-US" sz="2800" b="0" dirty="0">
                <a:solidFill>
                  <a:schemeClr val="tx1"/>
                </a:solidFill>
              </a:rPr>
              <a:t>(voice) or 800-514-0383 (TTY)</a:t>
            </a:r>
            <a:r>
              <a:rPr lang="en-US" sz="2800" dirty="0">
                <a:solidFill>
                  <a:schemeClr val="tx1"/>
                </a:solidFill>
              </a:rPr>
              <a:t> </a:t>
            </a:r>
          </a:p>
        </p:txBody>
      </p:sp>
      <p:pic>
        <p:nvPicPr>
          <p:cNvPr id="4" name="Picture 3" descr="ADA dot gov website logo"/>
          <p:cNvPicPr>
            <a:picLocks noChangeAspect="1"/>
          </p:cNvPicPr>
          <p:nvPr/>
        </p:nvPicPr>
        <p:blipFill>
          <a:blip r:embed="rId3">
            <a:extLst>
              <a:ext uri="{BEBA8EAE-BF5A-486C-A8C5-ECC9F3942E4B}">
                <a14:imgProps xmlns:a14="http://schemas.microsoft.com/office/drawing/2010/main">
                  <a14:imgLayer r:embed="rId4">
                    <a14:imgEffect>
                      <a14:backgroundRemoval t="9901" b="97525" l="5573" r="98567">
                        <a14:foregroundMark x1="21975" y1="56436" x2="21975" y2="56436"/>
                        <a14:foregroundMark x1="57484" y1="66832" x2="57484" y2="66832"/>
                        <a14:foregroundMark x1="79777" y1="85644" x2="79777" y2="85644"/>
                        <a14:foregroundMark x1="86146" y1="81683" x2="86146" y2="81683"/>
                        <a14:foregroundMark x1="88535" y1="81683" x2="88535" y2="81683"/>
                        <a14:foregroundMark x1="94108" y1="81683" x2="94108" y2="81683"/>
                        <a14:foregroundMark x1="96656" y1="81188" x2="96656" y2="81188"/>
                        <a14:foregroundMark x1="5573" y1="87624" x2="5573" y2="87624"/>
                        <a14:backgroundMark x1="63694" y1="35149" x2="63694" y2="35149"/>
                      </a14:backgroundRemoval>
                    </a14:imgEffect>
                  </a14:imgLayer>
                </a14:imgProps>
              </a:ext>
            </a:extLst>
          </a:blip>
          <a:stretch>
            <a:fillRect/>
          </a:stretch>
        </p:blipFill>
        <p:spPr>
          <a:xfrm>
            <a:off x="3592825" y="2438400"/>
            <a:ext cx="4546974" cy="1385800"/>
          </a:xfrm>
          <a:prstGeom prst="rect">
            <a:avLst/>
          </a:prstGeom>
        </p:spPr>
      </p:pic>
      <p:sp>
        <p:nvSpPr>
          <p:cNvPr id="77827" name="Title 3"/>
          <p:cNvSpPr>
            <a:spLocks noGrp="1"/>
          </p:cNvSpPr>
          <p:nvPr>
            <p:ph type="title"/>
          </p:nvPr>
        </p:nvSpPr>
        <p:spPr>
          <a:xfrm>
            <a:off x="1524000" y="838200"/>
            <a:ext cx="9525000" cy="838200"/>
          </a:xfrm>
        </p:spPr>
        <p:txBody>
          <a:bodyPr>
            <a:noAutofit/>
          </a:bodyPr>
          <a:lstStyle/>
          <a:p>
            <a:r>
              <a:rPr lang="en-US" altLang="en-US" dirty="0">
                <a:cs typeface="Times New Roman" panose="02020603050405020304" pitchFamily="18" charset="0"/>
              </a:rPr>
              <a:t>Filing an ADA Complaint/        ADA Resources</a:t>
            </a:r>
          </a:p>
        </p:txBody>
      </p:sp>
    </p:spTree>
    <p:extLst>
      <p:ext uri="{BB962C8B-B14F-4D97-AF65-F5344CB8AC3E}">
        <p14:creationId xmlns:p14="http://schemas.microsoft.com/office/powerpoint/2010/main" val="329936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057400"/>
            <a:ext cx="7543800" cy="4023360"/>
          </a:xfrm>
        </p:spPr>
        <p:txBody>
          <a:bodyPr>
            <a:normAutofit fontScale="92500" lnSpcReduction="20000"/>
          </a:bodyPr>
          <a:lstStyle/>
          <a:p>
            <a:pPr marL="0" indent="0" algn="ctr">
              <a:buNone/>
              <a:defRPr/>
            </a:pPr>
            <a:r>
              <a:rPr lang="en-US" sz="2600" dirty="0">
                <a:solidFill>
                  <a:schemeClr val="tx1"/>
                </a:solidFill>
              </a:rPr>
              <a:t>Stephanie Berger</a:t>
            </a:r>
          </a:p>
          <a:p>
            <a:pPr marL="0" indent="0" algn="ctr">
              <a:buNone/>
              <a:defRPr/>
            </a:pPr>
            <a:r>
              <a:rPr lang="en-US" sz="2600" dirty="0">
                <a:solidFill>
                  <a:schemeClr val="tx1"/>
                </a:solidFill>
                <a:hlinkClick r:id="rId3"/>
              </a:rPr>
              <a:t>Stephanie.berger@usdoj.gov</a:t>
            </a:r>
            <a:endParaRPr lang="en-US" sz="2600" dirty="0">
              <a:solidFill>
                <a:schemeClr val="tx1"/>
              </a:solidFill>
            </a:endParaRPr>
          </a:p>
          <a:p>
            <a:pPr marL="0" indent="0" algn="ctr">
              <a:buNone/>
              <a:defRPr/>
            </a:pPr>
            <a:r>
              <a:rPr lang="en-US" sz="2600" dirty="0">
                <a:solidFill>
                  <a:schemeClr val="tx1"/>
                </a:solidFill>
              </a:rPr>
              <a:t>202-616-2447</a:t>
            </a:r>
          </a:p>
          <a:p>
            <a:pPr marL="0" indent="0" algn="ctr">
              <a:buNone/>
              <a:defRPr/>
            </a:pPr>
            <a:endParaRPr lang="en-US" dirty="0">
              <a:solidFill>
                <a:schemeClr val="tx1"/>
              </a:solidFill>
            </a:endParaRPr>
          </a:p>
          <a:p>
            <a:pPr marL="0" indent="0" algn="ctr">
              <a:buNone/>
              <a:defRPr/>
            </a:pPr>
            <a:r>
              <a:rPr lang="en-US" dirty="0">
                <a:solidFill>
                  <a:schemeClr val="tx1"/>
                </a:solidFill>
              </a:rPr>
              <a:t>Disability Rights Section </a:t>
            </a:r>
          </a:p>
          <a:p>
            <a:pPr marL="0" indent="0" algn="ctr">
              <a:buNone/>
              <a:defRPr/>
            </a:pPr>
            <a:r>
              <a:rPr lang="en-US" dirty="0">
                <a:solidFill>
                  <a:schemeClr val="tx1"/>
                </a:solidFill>
              </a:rPr>
              <a:t>Civil Rights Division</a:t>
            </a:r>
          </a:p>
          <a:p>
            <a:pPr marL="0" indent="0" algn="ctr">
              <a:buNone/>
              <a:defRPr/>
            </a:pPr>
            <a:r>
              <a:rPr lang="en-US" dirty="0">
                <a:solidFill>
                  <a:schemeClr val="tx1"/>
                </a:solidFill>
              </a:rPr>
              <a:t>U.S. Department of Justice</a:t>
            </a:r>
          </a:p>
          <a:p>
            <a:pPr algn="ctr">
              <a:defRPr/>
            </a:pPr>
            <a:r>
              <a:rPr lang="en-US" sz="2600" dirty="0">
                <a:hlinkClick r:id="rId4"/>
              </a:rPr>
              <a:t>www.ada.gov</a:t>
            </a:r>
            <a:endParaRPr lang="en-US" sz="2600" dirty="0"/>
          </a:p>
          <a:p>
            <a:pPr algn="ctr">
              <a:defRPr/>
            </a:pPr>
            <a:r>
              <a:rPr lang="en-US" sz="2600" dirty="0">
                <a:solidFill>
                  <a:schemeClr val="tx1"/>
                </a:solidFill>
              </a:rPr>
              <a:t>800-514-0301 (voice)</a:t>
            </a:r>
          </a:p>
          <a:p>
            <a:pPr algn="ctr">
              <a:defRPr/>
            </a:pPr>
            <a:r>
              <a:rPr lang="en-US" sz="2600" dirty="0">
                <a:solidFill>
                  <a:schemeClr val="tx1"/>
                </a:solidFill>
              </a:rPr>
              <a:t>800-514-0383 (TTY) </a:t>
            </a:r>
          </a:p>
        </p:txBody>
      </p:sp>
      <p:sp>
        <p:nvSpPr>
          <p:cNvPr id="83970" name="Title 1"/>
          <p:cNvSpPr>
            <a:spLocks noGrp="1"/>
          </p:cNvSpPr>
          <p:nvPr>
            <p:ph type="title"/>
          </p:nvPr>
        </p:nvSpPr>
        <p:spPr>
          <a:xfrm>
            <a:off x="2438400" y="304800"/>
            <a:ext cx="7543800" cy="1450757"/>
          </a:xfrm>
        </p:spPr>
        <p:txBody>
          <a:bodyPr/>
          <a:lstStyle/>
          <a:p>
            <a:r>
              <a:rPr lang="en-US" altLang="en-US" dirty="0">
                <a:cs typeface="Times New Roman" panose="02020603050405020304" pitchFamily="18" charset="0"/>
              </a:rPr>
              <a:t>Contact Information </a:t>
            </a:r>
          </a:p>
        </p:txBody>
      </p:sp>
    </p:spTree>
    <p:extLst>
      <p:ext uri="{BB962C8B-B14F-4D97-AF65-F5344CB8AC3E}">
        <p14:creationId xmlns:p14="http://schemas.microsoft.com/office/powerpoint/2010/main" val="289586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286000" y="1143000"/>
            <a:ext cx="7543800" cy="1505712"/>
          </a:xfrm>
        </p:spPr>
        <p:txBody>
          <a:bodyPr>
            <a:normAutofit/>
          </a:bodyPr>
          <a:lstStyle/>
          <a:p>
            <a:r>
              <a:rPr lang="en-US" sz="7200" dirty="0"/>
              <a:t>Questions?</a:t>
            </a:r>
          </a:p>
        </p:txBody>
      </p:sp>
    </p:spTree>
    <p:extLst>
      <p:ext uri="{BB962C8B-B14F-4D97-AF65-F5344CB8AC3E}">
        <p14:creationId xmlns:p14="http://schemas.microsoft.com/office/powerpoint/2010/main" val="280464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Justice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776728"/>
            <a:ext cx="3352800" cy="3352800"/>
          </a:xfrm>
          <a:prstGeom prst="rect">
            <a:avLst/>
          </a:prstGeom>
        </p:spPr>
      </p:pic>
      <p:sp>
        <p:nvSpPr>
          <p:cNvPr id="2" name="Title 1"/>
          <p:cNvSpPr>
            <a:spLocks noGrp="1"/>
          </p:cNvSpPr>
          <p:nvPr>
            <p:ph type="title"/>
          </p:nvPr>
        </p:nvSpPr>
        <p:spPr>
          <a:xfrm>
            <a:off x="2286000" y="1143000"/>
            <a:ext cx="7543800" cy="1505712"/>
          </a:xfrm>
        </p:spPr>
        <p:txBody>
          <a:bodyPr>
            <a:normAutofit fontScale="90000"/>
          </a:bodyPr>
          <a:lstStyle/>
          <a:p>
            <a:r>
              <a:rPr lang="en-US" sz="7200" dirty="0" smtClean="0"/>
              <a:t>Effective Communication</a:t>
            </a:r>
            <a:endParaRPr lang="en-US" sz="7200" dirty="0"/>
          </a:p>
        </p:txBody>
      </p:sp>
    </p:spTree>
    <p:extLst>
      <p:ext uri="{BB962C8B-B14F-4D97-AF65-F5344CB8AC3E}">
        <p14:creationId xmlns:p14="http://schemas.microsoft.com/office/powerpoint/2010/main" val="390256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26466"/>
          </a:xfrm>
        </p:spPr>
        <p:txBody>
          <a:bodyPr>
            <a:normAutofit lnSpcReduction="10000"/>
          </a:bodyPr>
          <a:lstStyle/>
          <a:p>
            <a:pPr>
              <a:buFont typeface="Wingdings" panose="05000000000000000000" pitchFamily="2" charset="2"/>
              <a:buChar char="Ø"/>
            </a:pPr>
            <a:r>
              <a:rPr lang="en-US" sz="2800" dirty="0">
                <a:solidFill>
                  <a:schemeClr val="tx1"/>
                </a:solidFill>
              </a:rPr>
              <a:t>Must provide </a:t>
            </a:r>
            <a:r>
              <a:rPr lang="en-US" sz="2800" dirty="0" smtClean="0">
                <a:solidFill>
                  <a:schemeClr val="tx1"/>
                </a:solidFill>
              </a:rPr>
              <a:t>auxiliary aids </a:t>
            </a:r>
            <a:r>
              <a:rPr lang="en-US" sz="2800" dirty="0">
                <a:solidFill>
                  <a:schemeClr val="tx1"/>
                </a:solidFill>
              </a:rPr>
              <a:t>and services to ensure effective communication with people who have hearing, vision, or speech </a:t>
            </a:r>
            <a:r>
              <a:rPr lang="en-US" sz="2800" dirty="0" smtClean="0">
                <a:solidFill>
                  <a:schemeClr val="tx1"/>
                </a:solidFill>
              </a:rPr>
              <a:t>disabilities</a:t>
            </a:r>
          </a:p>
          <a:p>
            <a:pPr>
              <a:buFont typeface="Wingdings" panose="05000000000000000000" pitchFamily="2" charset="2"/>
              <a:buChar char="Ø"/>
            </a:pPr>
            <a:r>
              <a:rPr lang="en-US" sz="2800" dirty="0">
                <a:solidFill>
                  <a:schemeClr val="tx1"/>
                </a:solidFill>
              </a:rPr>
              <a:t>Examples:</a:t>
            </a:r>
          </a:p>
          <a:p>
            <a:pPr lvl="1">
              <a:buFont typeface="Wingdings" panose="05000000000000000000" pitchFamily="2" charset="2"/>
              <a:buChar char="Ø"/>
            </a:pPr>
            <a:r>
              <a:rPr lang="en-US" sz="2800" dirty="0">
                <a:solidFill>
                  <a:schemeClr val="tx1"/>
                </a:solidFill>
              </a:rPr>
              <a:t>Braille or tactile displays</a:t>
            </a:r>
          </a:p>
          <a:p>
            <a:pPr lvl="1">
              <a:buFont typeface="Wingdings" panose="05000000000000000000" pitchFamily="2" charset="2"/>
              <a:buChar char="Ø"/>
            </a:pPr>
            <a:r>
              <a:rPr lang="en-US" sz="2800" dirty="0">
                <a:solidFill>
                  <a:schemeClr val="tx1"/>
                </a:solidFill>
              </a:rPr>
              <a:t>Large print materials</a:t>
            </a:r>
          </a:p>
          <a:p>
            <a:pPr lvl="1">
              <a:buFont typeface="Wingdings" panose="05000000000000000000" pitchFamily="2" charset="2"/>
              <a:buChar char="Ø"/>
            </a:pPr>
            <a:r>
              <a:rPr lang="en-US" sz="2800" dirty="0">
                <a:solidFill>
                  <a:schemeClr val="tx1"/>
                </a:solidFill>
              </a:rPr>
              <a:t>Video remote interpreting (</a:t>
            </a:r>
            <a:r>
              <a:rPr lang="en-US" sz="2800" dirty="0" err="1">
                <a:solidFill>
                  <a:schemeClr val="tx1"/>
                </a:solidFill>
              </a:rPr>
              <a:t>VRI</a:t>
            </a:r>
            <a:r>
              <a:rPr lang="en-US" sz="2800" dirty="0">
                <a:solidFill>
                  <a:schemeClr val="tx1"/>
                </a:solidFill>
              </a:rPr>
              <a:t>)</a:t>
            </a:r>
          </a:p>
          <a:p>
            <a:pPr lvl="1">
              <a:buFont typeface="Wingdings" panose="05000000000000000000" pitchFamily="2" charset="2"/>
              <a:buChar char="Ø"/>
            </a:pPr>
            <a:r>
              <a:rPr lang="en-US" sz="2800" dirty="0">
                <a:solidFill>
                  <a:schemeClr val="tx1"/>
                </a:solidFill>
              </a:rPr>
              <a:t>Qualified interpreters</a:t>
            </a:r>
          </a:p>
          <a:p>
            <a:pPr lvl="1">
              <a:buFont typeface="Wingdings" panose="05000000000000000000" pitchFamily="2" charset="2"/>
              <a:buChar char="Ø"/>
            </a:pPr>
            <a:r>
              <a:rPr lang="en-US" sz="2800" dirty="0">
                <a:solidFill>
                  <a:schemeClr val="tx1"/>
                </a:solidFill>
              </a:rPr>
              <a:t>Transcription services</a:t>
            </a:r>
          </a:p>
          <a:p>
            <a:pPr lvl="1">
              <a:buFont typeface="Wingdings" panose="05000000000000000000" pitchFamily="2" charset="2"/>
              <a:buChar char="Ø"/>
            </a:pPr>
            <a:r>
              <a:rPr lang="en-US" sz="2800" dirty="0">
                <a:solidFill>
                  <a:schemeClr val="tx1"/>
                </a:solidFill>
              </a:rPr>
              <a:t>Assistive listening systems</a:t>
            </a:r>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Effective Communication</a:t>
            </a:r>
            <a:endParaRPr lang="en-US" dirty="0"/>
          </a:p>
        </p:txBody>
      </p:sp>
    </p:spTree>
    <p:extLst>
      <p:ext uri="{BB962C8B-B14F-4D97-AF65-F5344CB8AC3E}">
        <p14:creationId xmlns:p14="http://schemas.microsoft.com/office/powerpoint/2010/main" val="128063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000" dirty="0">
                <a:solidFill>
                  <a:schemeClr val="tx1"/>
                </a:solidFill>
              </a:rPr>
              <a:t>Type of appropriate auxiliary aid or service will vary based </a:t>
            </a:r>
            <a:r>
              <a:rPr lang="en-US" sz="3000" dirty="0" smtClean="0">
                <a:solidFill>
                  <a:schemeClr val="tx1"/>
                </a:solidFill>
              </a:rPr>
              <a:t>on:</a:t>
            </a:r>
          </a:p>
          <a:p>
            <a:pPr lvl="1">
              <a:buFont typeface="Wingdings" panose="05000000000000000000" pitchFamily="2" charset="2"/>
              <a:buChar char="Ø"/>
            </a:pPr>
            <a:r>
              <a:rPr lang="en-US" sz="3000" dirty="0" smtClean="0">
                <a:solidFill>
                  <a:schemeClr val="tx1"/>
                </a:solidFill>
              </a:rPr>
              <a:t>Method </a:t>
            </a:r>
            <a:r>
              <a:rPr lang="en-US" sz="3000" dirty="0">
                <a:solidFill>
                  <a:schemeClr val="tx1"/>
                </a:solidFill>
              </a:rPr>
              <a:t>of communication used by </a:t>
            </a:r>
            <a:r>
              <a:rPr lang="en-US" sz="3000" dirty="0" smtClean="0">
                <a:solidFill>
                  <a:schemeClr val="tx1"/>
                </a:solidFill>
              </a:rPr>
              <a:t>individual</a:t>
            </a:r>
          </a:p>
          <a:p>
            <a:pPr lvl="1">
              <a:buFont typeface="Wingdings" panose="05000000000000000000" pitchFamily="2" charset="2"/>
              <a:buChar char="Ø"/>
            </a:pPr>
            <a:r>
              <a:rPr lang="en-US" sz="3000" dirty="0" smtClean="0">
                <a:solidFill>
                  <a:schemeClr val="tx1"/>
                </a:solidFill>
              </a:rPr>
              <a:t>Nature</a:t>
            </a:r>
            <a:r>
              <a:rPr lang="en-US" sz="3000" dirty="0">
                <a:solidFill>
                  <a:schemeClr val="tx1"/>
                </a:solidFill>
              </a:rPr>
              <a:t>, length, and complexity of communication </a:t>
            </a:r>
            <a:r>
              <a:rPr lang="en-US" sz="3000" dirty="0" smtClean="0">
                <a:solidFill>
                  <a:schemeClr val="tx1"/>
                </a:solidFill>
              </a:rPr>
              <a:t>involved</a:t>
            </a:r>
          </a:p>
          <a:p>
            <a:pPr lvl="1">
              <a:buFont typeface="Wingdings" panose="05000000000000000000" pitchFamily="2" charset="2"/>
              <a:buChar char="Ø"/>
            </a:pPr>
            <a:r>
              <a:rPr lang="en-US" sz="3000" dirty="0" smtClean="0">
                <a:solidFill>
                  <a:schemeClr val="tx1"/>
                </a:solidFill>
              </a:rPr>
              <a:t>Context </a:t>
            </a:r>
            <a:r>
              <a:rPr lang="en-US" sz="3000" dirty="0">
                <a:solidFill>
                  <a:schemeClr val="tx1"/>
                </a:solidFill>
              </a:rPr>
              <a:t>in which communication is taking </a:t>
            </a:r>
            <a:r>
              <a:rPr lang="en-US" sz="3000" dirty="0" smtClean="0">
                <a:solidFill>
                  <a:schemeClr val="tx1"/>
                </a:solidFill>
              </a:rPr>
              <a:t>place</a:t>
            </a:r>
          </a:p>
          <a:p>
            <a:pPr>
              <a:buFont typeface="Wingdings" panose="05000000000000000000" pitchFamily="2" charset="2"/>
              <a:buChar char="Ø"/>
            </a:pPr>
            <a:r>
              <a:rPr lang="en-US" sz="3000" dirty="0" smtClean="0">
                <a:solidFill>
                  <a:schemeClr val="tx1"/>
                </a:solidFill>
              </a:rPr>
              <a:t>Subject to defenses:</a:t>
            </a:r>
          </a:p>
          <a:p>
            <a:pPr lvl="1">
              <a:buFont typeface="Wingdings" panose="05000000000000000000" pitchFamily="2" charset="2"/>
              <a:buChar char="Ø"/>
            </a:pPr>
            <a:r>
              <a:rPr lang="en-US" sz="3000" dirty="0" smtClean="0">
                <a:solidFill>
                  <a:schemeClr val="tx1"/>
                </a:solidFill>
              </a:rPr>
              <a:t>Fundamental alteration</a:t>
            </a:r>
          </a:p>
          <a:p>
            <a:pPr lvl="1">
              <a:buFont typeface="Wingdings" panose="05000000000000000000" pitchFamily="2" charset="2"/>
              <a:buChar char="Ø"/>
            </a:pPr>
            <a:r>
              <a:rPr lang="en-US" sz="3000" dirty="0" smtClean="0">
                <a:solidFill>
                  <a:schemeClr val="tx1"/>
                </a:solidFill>
              </a:rPr>
              <a:t>Undue burden</a:t>
            </a:r>
            <a:endParaRPr lang="en-US" sz="3000"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Effective Communication</a:t>
            </a:r>
            <a:endParaRPr lang="en-US" dirty="0"/>
          </a:p>
        </p:txBody>
      </p:sp>
    </p:spTree>
    <p:extLst>
      <p:ext uri="{BB962C8B-B14F-4D97-AF65-F5344CB8AC3E}">
        <p14:creationId xmlns:p14="http://schemas.microsoft.com/office/powerpoint/2010/main" val="68360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26466"/>
          </a:xfrm>
        </p:spPr>
        <p:txBody>
          <a:bodyPr>
            <a:normAutofit/>
          </a:bodyPr>
          <a:lstStyle/>
          <a:p>
            <a:pPr>
              <a:buFont typeface="Wingdings" panose="05000000000000000000" pitchFamily="2" charset="2"/>
              <a:buChar char="Ø"/>
            </a:pPr>
            <a:r>
              <a:rPr lang="en-US" sz="2800" dirty="0">
                <a:solidFill>
                  <a:schemeClr val="tx1"/>
                </a:solidFill>
              </a:rPr>
              <a:t>May not require individuals to their bring own </a:t>
            </a:r>
            <a:r>
              <a:rPr lang="en-US" sz="2800" dirty="0" smtClean="0">
                <a:solidFill>
                  <a:schemeClr val="tx1"/>
                </a:solidFill>
              </a:rPr>
              <a:t>interpreter</a:t>
            </a:r>
            <a:endParaRPr lang="en-US" sz="2800" dirty="0">
              <a:solidFill>
                <a:schemeClr val="tx1"/>
              </a:solidFill>
            </a:endParaRPr>
          </a:p>
          <a:p>
            <a:pPr>
              <a:buFont typeface="Wingdings" panose="05000000000000000000" pitchFamily="2" charset="2"/>
              <a:buChar char="Ø"/>
            </a:pPr>
            <a:r>
              <a:rPr lang="en-US" sz="2800" dirty="0">
                <a:solidFill>
                  <a:schemeClr val="tx1"/>
                </a:solidFill>
              </a:rPr>
              <a:t>May not require adults accompanying individual to interpret except:</a:t>
            </a:r>
          </a:p>
          <a:p>
            <a:pPr lvl="1">
              <a:buFont typeface="Wingdings" panose="05000000000000000000" pitchFamily="2" charset="2"/>
              <a:buChar char="Ø"/>
            </a:pPr>
            <a:r>
              <a:rPr lang="en-US" sz="2800" dirty="0">
                <a:solidFill>
                  <a:schemeClr val="tx1"/>
                </a:solidFill>
              </a:rPr>
              <a:t>In an emergency where no interpreter is available, or</a:t>
            </a:r>
          </a:p>
          <a:p>
            <a:pPr lvl="1">
              <a:buFont typeface="Wingdings" panose="05000000000000000000" pitchFamily="2" charset="2"/>
              <a:buChar char="Ø"/>
            </a:pPr>
            <a:r>
              <a:rPr lang="en-US" sz="2800" dirty="0">
                <a:solidFill>
                  <a:schemeClr val="tx1"/>
                </a:solidFill>
              </a:rPr>
              <a:t>Where specifically requested by the individual with a disability and appropriate under the </a:t>
            </a:r>
            <a:r>
              <a:rPr lang="en-US" sz="2800" dirty="0" smtClean="0">
                <a:solidFill>
                  <a:schemeClr val="tx1"/>
                </a:solidFill>
              </a:rPr>
              <a:t>circumstances</a:t>
            </a:r>
          </a:p>
          <a:p>
            <a:pPr>
              <a:buFont typeface="Wingdings" panose="05000000000000000000" pitchFamily="2" charset="2"/>
              <a:buChar char="Ø"/>
            </a:pPr>
            <a:r>
              <a:rPr lang="en-US" sz="2800" dirty="0" smtClean="0">
                <a:solidFill>
                  <a:schemeClr val="tx1"/>
                </a:solidFill>
              </a:rPr>
              <a:t>Children as interpreters: </a:t>
            </a:r>
          </a:p>
          <a:p>
            <a:pPr lvl="2">
              <a:buFont typeface="Wingdings" panose="05000000000000000000" pitchFamily="2" charset="2"/>
              <a:buChar char="Ø"/>
            </a:pPr>
            <a:r>
              <a:rPr lang="en-US" sz="2800" dirty="0" smtClean="0">
                <a:solidFill>
                  <a:schemeClr val="tx1"/>
                </a:solidFill>
              </a:rPr>
              <a:t>Only when there is an emergency and no interpreter is available</a:t>
            </a:r>
            <a:endParaRPr lang="en-US" sz="2800"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Effective Communication</a:t>
            </a:r>
            <a:endParaRPr lang="en-US" dirty="0"/>
          </a:p>
        </p:txBody>
      </p:sp>
    </p:spTree>
    <p:extLst>
      <p:ext uri="{BB962C8B-B14F-4D97-AF65-F5344CB8AC3E}">
        <p14:creationId xmlns:p14="http://schemas.microsoft.com/office/powerpoint/2010/main" val="40380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478866"/>
          </a:xfrm>
        </p:spPr>
        <p:txBody>
          <a:bodyPr>
            <a:normAutofit fontScale="85000" lnSpcReduction="20000"/>
          </a:bodyPr>
          <a:lstStyle/>
          <a:p>
            <a:pPr>
              <a:buFont typeface="Wingdings" panose="05000000000000000000" pitchFamily="2" charset="2"/>
              <a:buChar char="Ø"/>
            </a:pPr>
            <a:r>
              <a:rPr lang="en-US" sz="2800" dirty="0" err="1" smtClean="0">
                <a:solidFill>
                  <a:schemeClr val="tx1"/>
                </a:solidFill>
              </a:rPr>
              <a:t>Lincare</a:t>
            </a:r>
            <a:r>
              <a:rPr lang="en-US" sz="2800" dirty="0" smtClean="0">
                <a:solidFill>
                  <a:schemeClr val="tx1"/>
                </a:solidFill>
              </a:rPr>
              <a:t>, Inc. (Virginia, 2019)</a:t>
            </a:r>
          </a:p>
          <a:p>
            <a:pPr>
              <a:buFont typeface="Wingdings" panose="05000000000000000000" pitchFamily="2" charset="2"/>
              <a:buChar char="Ø"/>
            </a:pPr>
            <a:r>
              <a:rPr lang="en-US" sz="2800" dirty="0" smtClean="0">
                <a:solidFill>
                  <a:schemeClr val="tx1"/>
                </a:solidFill>
              </a:rPr>
              <a:t>Washington </a:t>
            </a:r>
            <a:r>
              <a:rPr lang="en-US" sz="2800" dirty="0">
                <a:solidFill>
                  <a:schemeClr val="tx1"/>
                </a:solidFill>
              </a:rPr>
              <a:t>State Health Care Authority </a:t>
            </a:r>
            <a:r>
              <a:rPr lang="en-US" sz="2800" dirty="0" smtClean="0">
                <a:solidFill>
                  <a:schemeClr val="tx1"/>
                </a:solidFill>
              </a:rPr>
              <a:t>(Washington, 2018</a:t>
            </a:r>
            <a:r>
              <a:rPr lang="en-US" sz="2800" dirty="0">
                <a:solidFill>
                  <a:schemeClr val="tx1"/>
                </a:solidFill>
              </a:rPr>
              <a:t>)</a:t>
            </a:r>
          </a:p>
          <a:p>
            <a:pPr>
              <a:buFont typeface="Wingdings" panose="05000000000000000000" pitchFamily="2" charset="2"/>
              <a:buChar char="Ø"/>
            </a:pPr>
            <a:r>
              <a:rPr lang="en-US" sz="2800" dirty="0" err="1">
                <a:solidFill>
                  <a:schemeClr val="tx1"/>
                </a:solidFill>
              </a:rPr>
              <a:t>Astria</a:t>
            </a:r>
            <a:r>
              <a:rPr lang="en-US" sz="2800" dirty="0">
                <a:solidFill>
                  <a:schemeClr val="tx1"/>
                </a:solidFill>
              </a:rPr>
              <a:t> Health </a:t>
            </a:r>
            <a:r>
              <a:rPr lang="en-US" sz="2800" dirty="0" smtClean="0">
                <a:solidFill>
                  <a:schemeClr val="tx1"/>
                </a:solidFill>
              </a:rPr>
              <a:t>(Washington, 2018</a:t>
            </a:r>
            <a:r>
              <a:rPr lang="en-US" sz="2800" dirty="0">
                <a:solidFill>
                  <a:schemeClr val="tx1"/>
                </a:solidFill>
              </a:rPr>
              <a:t>)</a:t>
            </a:r>
          </a:p>
          <a:p>
            <a:pPr>
              <a:buFont typeface="Wingdings" panose="05000000000000000000" pitchFamily="2" charset="2"/>
              <a:buChar char="Ø"/>
            </a:pPr>
            <a:r>
              <a:rPr lang="en-US" sz="2800" dirty="0">
                <a:solidFill>
                  <a:schemeClr val="tx1"/>
                </a:solidFill>
              </a:rPr>
              <a:t>Seminole Neurology Associates (Florida, 2017)</a:t>
            </a:r>
          </a:p>
          <a:p>
            <a:pPr>
              <a:buFont typeface="Wingdings" panose="05000000000000000000" pitchFamily="2" charset="2"/>
              <a:buChar char="Ø"/>
            </a:pPr>
            <a:r>
              <a:rPr lang="en-US" sz="2800" dirty="0" smtClean="0">
                <a:solidFill>
                  <a:schemeClr val="tx1"/>
                </a:solidFill>
              </a:rPr>
              <a:t>Highline </a:t>
            </a:r>
            <a:r>
              <a:rPr lang="en-US" sz="2800" dirty="0">
                <a:solidFill>
                  <a:schemeClr val="tx1"/>
                </a:solidFill>
              </a:rPr>
              <a:t>Medical Center </a:t>
            </a:r>
            <a:r>
              <a:rPr lang="en-US" sz="2800" dirty="0" smtClean="0">
                <a:solidFill>
                  <a:schemeClr val="tx1"/>
                </a:solidFill>
              </a:rPr>
              <a:t>(Washington, 2017</a:t>
            </a:r>
            <a:r>
              <a:rPr lang="en-US" sz="2800" dirty="0">
                <a:solidFill>
                  <a:schemeClr val="tx1"/>
                </a:solidFill>
              </a:rPr>
              <a:t>)</a:t>
            </a:r>
          </a:p>
          <a:p>
            <a:pPr>
              <a:buFont typeface="Wingdings" panose="05000000000000000000" pitchFamily="2" charset="2"/>
              <a:buChar char="Ø"/>
            </a:pPr>
            <a:r>
              <a:rPr lang="en-US" sz="2800" dirty="0">
                <a:solidFill>
                  <a:schemeClr val="tx1"/>
                </a:solidFill>
              </a:rPr>
              <a:t>Doctor’s Hospital at Renaissance </a:t>
            </a:r>
            <a:r>
              <a:rPr lang="en-US" sz="2800" dirty="0" smtClean="0">
                <a:solidFill>
                  <a:schemeClr val="tx1"/>
                </a:solidFill>
              </a:rPr>
              <a:t>(Texas, 2017</a:t>
            </a:r>
            <a:r>
              <a:rPr lang="en-US" sz="2800" dirty="0">
                <a:solidFill>
                  <a:schemeClr val="tx1"/>
                </a:solidFill>
              </a:rPr>
              <a:t>)</a:t>
            </a:r>
          </a:p>
          <a:p>
            <a:pPr>
              <a:buFont typeface="Wingdings" panose="05000000000000000000" pitchFamily="2" charset="2"/>
              <a:buChar char="Ø"/>
            </a:pPr>
            <a:r>
              <a:rPr lang="en-US" sz="2800" dirty="0" err="1">
                <a:solidFill>
                  <a:schemeClr val="tx1"/>
                </a:solidFill>
              </a:rPr>
              <a:t>HealthSource</a:t>
            </a:r>
            <a:r>
              <a:rPr lang="en-US" sz="2800" dirty="0">
                <a:solidFill>
                  <a:schemeClr val="tx1"/>
                </a:solidFill>
              </a:rPr>
              <a:t> Saginaw </a:t>
            </a:r>
            <a:r>
              <a:rPr lang="en-US" sz="2800" dirty="0" smtClean="0">
                <a:solidFill>
                  <a:schemeClr val="tx1"/>
                </a:solidFill>
              </a:rPr>
              <a:t>(Michigan, 2017</a:t>
            </a:r>
            <a:r>
              <a:rPr lang="en-US" sz="2800" dirty="0">
                <a:solidFill>
                  <a:schemeClr val="tx1"/>
                </a:solidFill>
              </a:rPr>
              <a:t>)</a:t>
            </a:r>
          </a:p>
          <a:p>
            <a:pPr>
              <a:buFont typeface="Wingdings" panose="05000000000000000000" pitchFamily="2" charset="2"/>
              <a:buChar char="Ø"/>
            </a:pPr>
            <a:r>
              <a:rPr lang="en-US" sz="2800" dirty="0">
                <a:solidFill>
                  <a:schemeClr val="tx1"/>
                </a:solidFill>
              </a:rPr>
              <a:t>Mountain States Health Alliance </a:t>
            </a:r>
            <a:r>
              <a:rPr lang="en-US" sz="2800" dirty="0" smtClean="0">
                <a:solidFill>
                  <a:schemeClr val="tx1"/>
                </a:solidFill>
              </a:rPr>
              <a:t>(Tennessee, 2017</a:t>
            </a:r>
            <a:r>
              <a:rPr lang="en-US" sz="2800" dirty="0">
                <a:solidFill>
                  <a:schemeClr val="tx1"/>
                </a:solidFill>
              </a:rPr>
              <a:t>)</a:t>
            </a:r>
          </a:p>
          <a:p>
            <a:pPr>
              <a:buFont typeface="Wingdings" panose="05000000000000000000" pitchFamily="2" charset="2"/>
              <a:buChar char="Ø"/>
            </a:pPr>
            <a:r>
              <a:rPr lang="en-US" sz="2800" dirty="0">
                <a:solidFill>
                  <a:schemeClr val="tx1"/>
                </a:solidFill>
              </a:rPr>
              <a:t>Overlake Medical Center </a:t>
            </a:r>
            <a:r>
              <a:rPr lang="en-US" sz="2800" dirty="0" smtClean="0">
                <a:solidFill>
                  <a:schemeClr val="tx1"/>
                </a:solidFill>
              </a:rPr>
              <a:t>(Washington, 2017</a:t>
            </a:r>
            <a:r>
              <a:rPr lang="en-US" sz="2800" dirty="0">
                <a:solidFill>
                  <a:schemeClr val="tx1"/>
                </a:solidFill>
              </a:rPr>
              <a:t>)</a:t>
            </a:r>
          </a:p>
          <a:p>
            <a:pPr>
              <a:buFont typeface="Wingdings" panose="05000000000000000000" pitchFamily="2" charset="2"/>
              <a:buChar char="Ø"/>
            </a:pPr>
            <a:r>
              <a:rPr lang="en-US" sz="2800" dirty="0">
                <a:solidFill>
                  <a:schemeClr val="tx1"/>
                </a:solidFill>
              </a:rPr>
              <a:t>John Dempsey Hospital </a:t>
            </a:r>
            <a:r>
              <a:rPr lang="en-US" sz="2800" dirty="0" smtClean="0">
                <a:solidFill>
                  <a:schemeClr val="tx1"/>
                </a:solidFill>
              </a:rPr>
              <a:t>(Connecticut, 2017)</a:t>
            </a:r>
          </a:p>
          <a:p>
            <a:pPr>
              <a:buFont typeface="Wingdings" panose="05000000000000000000" pitchFamily="2" charset="2"/>
              <a:buChar char="Ø"/>
            </a:pPr>
            <a:r>
              <a:rPr lang="en-US" sz="2800" dirty="0" smtClean="0">
                <a:solidFill>
                  <a:schemeClr val="tx1"/>
                </a:solidFill>
              </a:rPr>
              <a:t>Arrowhead Regional Medical Center (California, 2016)</a:t>
            </a:r>
            <a:endParaRPr lang="en-US" sz="2800" dirty="0">
              <a:solidFill>
                <a:schemeClr val="tx1"/>
              </a:solidFill>
            </a:endParaRPr>
          </a:p>
          <a:p>
            <a:endParaRPr lang="en-US" dirty="0"/>
          </a:p>
        </p:txBody>
      </p:sp>
      <p:sp>
        <p:nvSpPr>
          <p:cNvPr id="2" name="Title 1"/>
          <p:cNvSpPr>
            <a:spLocks noGrp="1"/>
          </p:cNvSpPr>
          <p:nvPr>
            <p:ph type="title"/>
          </p:nvPr>
        </p:nvSpPr>
        <p:spPr/>
        <p:txBody>
          <a:bodyPr/>
          <a:lstStyle/>
          <a:p>
            <a:r>
              <a:rPr lang="en-US" dirty="0"/>
              <a:t>Interpreters:</a:t>
            </a:r>
            <a:br>
              <a:rPr lang="en-US" dirty="0"/>
            </a:br>
            <a:r>
              <a:rPr lang="en-US" dirty="0"/>
              <a:t>Recent Settlement Agreements</a:t>
            </a:r>
          </a:p>
        </p:txBody>
      </p:sp>
    </p:spTree>
    <p:extLst>
      <p:ext uri="{BB962C8B-B14F-4D97-AF65-F5344CB8AC3E}">
        <p14:creationId xmlns:p14="http://schemas.microsoft.com/office/powerpoint/2010/main" val="6867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21779</TotalTime>
  <Words>2234</Words>
  <Application>Microsoft Office PowerPoint</Application>
  <PresentationFormat>Widescreen</PresentationFormat>
  <Paragraphs>304</Paragraphs>
  <Slides>45</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ＭＳ Ｐゴシック</vt:lpstr>
      <vt:lpstr>Arial</vt:lpstr>
      <vt:lpstr>Arial Narrow</vt:lpstr>
      <vt:lpstr>Calibri</vt:lpstr>
      <vt:lpstr>Century Gothic</vt:lpstr>
      <vt:lpstr>Tahoma</vt:lpstr>
      <vt:lpstr>Times New Roman</vt:lpstr>
      <vt:lpstr>Wingdings</vt:lpstr>
      <vt:lpstr>Retrospect</vt:lpstr>
      <vt:lpstr>The ADA and Health Care Access </vt:lpstr>
      <vt:lpstr>Learning Objectives</vt:lpstr>
      <vt:lpstr>From Bragdon v. Abbott to Today</vt:lpstr>
      <vt:lpstr>Recent DOJ Health Care Access Agreements</vt:lpstr>
      <vt:lpstr>Effective Communication</vt:lpstr>
      <vt:lpstr>Effective Communication</vt:lpstr>
      <vt:lpstr>Effective Communication</vt:lpstr>
      <vt:lpstr>Effective Communication</vt:lpstr>
      <vt:lpstr>Interpreters: Recent Settlement Agreements</vt:lpstr>
      <vt:lpstr>Lincare, Inc.</vt:lpstr>
      <vt:lpstr>Lincare, Inc.</vt:lpstr>
      <vt:lpstr>Washington State Health Care Authority (HCA)</vt:lpstr>
      <vt:lpstr>Washington State Health Care Authority (HCA)</vt:lpstr>
      <vt:lpstr>Astria Health</vt:lpstr>
      <vt:lpstr>Astria Health</vt:lpstr>
      <vt:lpstr>Highline Medical Center</vt:lpstr>
      <vt:lpstr>Highline Medical Center </vt:lpstr>
      <vt:lpstr>Service Animals</vt:lpstr>
      <vt:lpstr>Service Animals</vt:lpstr>
      <vt:lpstr>Service Animals</vt:lpstr>
      <vt:lpstr>Service Animals</vt:lpstr>
      <vt:lpstr>St. Joseph Hospital/SLC Health</vt:lpstr>
      <vt:lpstr>Hardin County Emergency Medical Services (EMS)</vt:lpstr>
      <vt:lpstr>HIV/AIDS</vt:lpstr>
      <vt:lpstr> HIV/AIDS</vt:lpstr>
      <vt:lpstr> Advanced Plastic Surgery Solutions</vt:lpstr>
      <vt:lpstr>Aurora Health Care (2017)</vt:lpstr>
      <vt:lpstr>Opioid Use Disorder</vt:lpstr>
      <vt:lpstr>Opioid Use Disorder</vt:lpstr>
      <vt:lpstr>Opioid Use Disorder</vt:lpstr>
      <vt:lpstr>Selma Medical Associates, Inc. </vt:lpstr>
      <vt:lpstr>Selma Medical Associates, Inc.</vt:lpstr>
      <vt:lpstr>Charlwell Operating, LLC</vt:lpstr>
      <vt:lpstr>Equal Access to Services</vt:lpstr>
      <vt:lpstr>Equal Access to Services</vt:lpstr>
      <vt:lpstr>Equal Access to Services</vt:lpstr>
      <vt:lpstr>Thomas Jefferson University Hospital</vt:lpstr>
      <vt:lpstr> Charlotte Radiology</vt:lpstr>
      <vt:lpstr>Built Environment</vt:lpstr>
      <vt:lpstr>Built Environment</vt:lpstr>
      <vt:lpstr>Built Environment</vt:lpstr>
      <vt:lpstr> McLean Hospital</vt:lpstr>
      <vt:lpstr>Filing an ADA Complaint/        ADA Resources</vt:lpstr>
      <vt:lpstr>Contact Information </vt:lpstr>
      <vt:lpstr>Questions?</vt:lpstr>
    </vt:vector>
  </TitlesOfParts>
  <Company>SAPPI FINE PAPER NORTH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Certification</dc:subject>
  <dc:creator>Ron Lovaglio</dc:creator>
  <cp:lastModifiedBy>DRS</cp:lastModifiedBy>
  <cp:revision>716</cp:revision>
  <cp:lastPrinted>2019-06-24T20:17:55Z</cp:lastPrinted>
  <dcterms:created xsi:type="dcterms:W3CDTF">2006-09-18T14:16:04Z</dcterms:created>
  <dcterms:modified xsi:type="dcterms:W3CDTF">2019-06-24T20:18:23Z</dcterms:modified>
</cp:coreProperties>
</file>